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84" r:id="rId3"/>
    <p:sldId id="271" r:id="rId4"/>
    <p:sldId id="257" r:id="rId5"/>
    <p:sldId id="258" r:id="rId6"/>
    <p:sldId id="274" r:id="rId7"/>
    <p:sldId id="275" r:id="rId8"/>
    <p:sldId id="278" r:id="rId9"/>
    <p:sldId id="276" r:id="rId10"/>
    <p:sldId id="277" r:id="rId11"/>
    <p:sldId id="272" r:id="rId12"/>
    <p:sldId id="273" r:id="rId13"/>
    <p:sldId id="279" r:id="rId14"/>
    <p:sldId id="280" r:id="rId15"/>
    <p:sldId id="281" r:id="rId16"/>
    <p:sldId id="266" r:id="rId17"/>
    <p:sldId id="283" r:id="rId18"/>
    <p:sldId id="282" r:id="rId19"/>
    <p:sldId id="270" r:id="rId20"/>
  </p:sldIdLst>
  <p:sldSz cx="18288000" cy="10287000"/>
  <p:notesSz cx="6858000" cy="9144000"/>
  <p:embeddedFontLst>
    <p:embeddedFont>
      <p:font typeface="Arial Unicode Bold" panose="020B0604020202020204" charset="-128"/>
      <p:regular r:id="rId22"/>
    </p:embeddedFont>
    <p:embeddedFont>
      <p:font typeface="Arial Black" panose="020B0A04020102020204" pitchFamily="34" charset="0"/>
      <p:bold r:id="rId23"/>
    </p:embeddedFont>
    <p:embeddedFont>
      <p:font typeface="Impact" panose="020B0806030902050204" pitchFamily="34" charset="0"/>
      <p:regular r:id="rId24"/>
    </p:embeddedFont>
    <p:embeddedFont>
      <p:font typeface="Josefin Sans" pitchFamily="2" charset="0"/>
      <p:regular r:id="rId25"/>
      <p:bold r:id="rId26"/>
    </p:embeddedFont>
    <p:embeddedFont>
      <p:font typeface="League Spartan"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57199" autoAdjust="0"/>
  </p:normalViewPr>
  <p:slideViewPr>
    <p:cSldViewPr>
      <p:cViewPr>
        <p:scale>
          <a:sx n="75" d="100"/>
          <a:sy n="75" d="100"/>
        </p:scale>
        <p:origin x="2868" y="-2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D2B044-EF54-49F7-85F6-5EFB913F3049}" type="datetimeFigureOut">
              <a:rPr lang="ru-RU" smtClean="0"/>
              <a:t>05.02.2025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C20C24-845E-48E5-964A-D5E61ECDB269}" type="slidenum">
              <a:rPr lang="ru-RU" smtClean="0"/>
              <a:t>‹#›</a:t>
            </a:fld>
            <a:endParaRPr lang="ru-RU"/>
          </a:p>
        </p:txBody>
      </p:sp>
    </p:spTree>
    <p:extLst>
      <p:ext uri="{BB962C8B-B14F-4D97-AF65-F5344CB8AC3E}">
        <p14:creationId xmlns:p14="http://schemas.microsoft.com/office/powerpoint/2010/main" val="2818869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help.sweb.ru/protokol-https-chto-eto-princip-ego-raboty_1335.html"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apptractor.ru/info/articles/ssl-pinning.html" TargetMode="External"/><Relationship Id="rId4" Type="http://schemas.openxmlformats.org/officeDocument/2006/relationships/hyperlink" Target="https://www.ssl.com/blogs/what-is-certificate-pinni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source.android.com/docs/security/features/authentication?hl=ru#authtoken_format" TargetMode="External"/><Relationship Id="rId3" Type="http://schemas.openxmlformats.org/officeDocument/2006/relationships/hyperlink" Target="https://source.android.com/docs/security/features/keystore?hl=ru" TargetMode="External"/><Relationship Id="rId7" Type="http://schemas.openxmlformats.org/officeDocument/2006/relationships/hyperlink" Target="https://developer.android.com/training/articles/keystore.html?hl=ru"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developer.android.com/reference/android/hardware/biometrics/BiometricPrompt?hl=ru" TargetMode="External"/><Relationship Id="rId5" Type="http://schemas.openxmlformats.org/officeDocument/2006/relationships/hyperlink" Target="https://source.android.com/docs/security/features/authentication/fingerprint-hal?hl=ru" TargetMode="External"/><Relationship Id="rId4" Type="http://schemas.openxmlformats.org/officeDocument/2006/relationships/hyperlink" Target="https://source.android.com/docs/security/features/authentication/gatekeeper?hl=ru"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D6D6DD"/>
                </a:solidFill>
                <a:effectLst/>
                <a:latin typeface="-apple-system"/>
              </a:rPr>
              <a:t>Сегодня мы поговорим о критически важной теме в </a:t>
            </a:r>
            <a:r>
              <a:rPr lang="ru-RU" b="0" i="0" dirty="0" err="1">
                <a:solidFill>
                  <a:srgbClr val="D6D6DD"/>
                </a:solidFill>
                <a:effectLst/>
                <a:latin typeface="-apple-system"/>
              </a:rPr>
              <a:t>Android</a:t>
            </a:r>
            <a:r>
              <a:rPr lang="ru-RU" b="0" i="0" dirty="0">
                <a:solidFill>
                  <a:srgbClr val="D6D6DD"/>
                </a:solidFill>
                <a:effectLst/>
                <a:latin typeface="-apple-system"/>
              </a:rPr>
              <a:t>-разработке – защите данных. В 2023 году было зарегистрировано более 4,5 миллиардов случаев утечки данных, причем 35% из них произошли через мобильные приложения. Например, в декабре 2023 года произошла крупная утечка данных через уязвимость в популярном </a:t>
            </a:r>
            <a:r>
              <a:rPr lang="ru-RU" b="0" i="0" dirty="0" err="1">
                <a:solidFill>
                  <a:srgbClr val="D6D6DD"/>
                </a:solidFill>
                <a:effectLst/>
                <a:latin typeface="-apple-system"/>
              </a:rPr>
              <a:t>Android</a:t>
            </a:r>
            <a:r>
              <a:rPr lang="ru-RU" b="0" i="0" dirty="0">
                <a:solidFill>
                  <a:srgbClr val="D6D6DD"/>
                </a:solidFill>
                <a:effectLst/>
                <a:latin typeface="-apple-system"/>
              </a:rPr>
              <a:t>-приложении [привести актуальный пример].</a:t>
            </a:r>
          </a:p>
          <a:p>
            <a:pPr algn="l"/>
            <a:r>
              <a:rPr lang="ru-RU" b="0" i="0" dirty="0">
                <a:solidFill>
                  <a:srgbClr val="D6D6DD"/>
                </a:solidFill>
                <a:effectLst/>
                <a:latin typeface="-apple-system"/>
              </a:rPr>
              <a:t>Современные пользователи доверяют нашим приложениям конфиденциальную информацию: от личных сообщений до банковских данных. Наша задача – обеспечить максимальную защиту этой информации."</a:t>
            </a:r>
          </a:p>
          <a:p>
            <a:endParaRPr lang="ru-RU" b="0" i="0" dirty="0">
              <a:solidFill>
                <a:srgbClr val="404040"/>
              </a:solidFill>
              <a:effectLst/>
              <a:latin typeface="Inter"/>
            </a:endParaRPr>
          </a:p>
          <a:p>
            <a:endParaRPr lang="ru-RU" b="0" i="0" dirty="0">
              <a:solidFill>
                <a:srgbClr val="404040"/>
              </a:solidFill>
              <a:effectLst/>
              <a:latin typeface="Inter"/>
            </a:endParaRPr>
          </a:p>
          <a:p>
            <a:r>
              <a:rPr lang="ru-RU" b="0" i="0" dirty="0">
                <a:solidFill>
                  <a:srgbClr val="404040"/>
                </a:solidFill>
                <a:effectLst/>
                <a:latin typeface="Inter"/>
              </a:rPr>
              <a:t>Защита данных — это комплекс мер, направленных на обеспечение конфиденциальности, целостности и доступности информации. В </a:t>
            </a:r>
            <a:r>
              <a:rPr lang="ru-RU" b="0" i="0" dirty="0" err="1">
                <a:solidFill>
                  <a:srgbClr val="404040"/>
                </a:solidFill>
                <a:effectLst/>
                <a:latin typeface="Inter"/>
              </a:rPr>
              <a:t>Android</a:t>
            </a:r>
            <a:r>
              <a:rPr lang="ru-RU" b="0" i="0" dirty="0">
                <a:solidFill>
                  <a:srgbClr val="404040"/>
                </a:solidFill>
                <a:effectLst/>
                <a:latin typeface="Inter"/>
              </a:rPr>
              <a:t>-приложениях это особенно важно, так как они часто работают с персональными данными пользователей, такими как пароли, платежные данные, местоположение и т.д.</a:t>
            </a:r>
            <a:endParaRPr lang="ru-RU" dirty="0"/>
          </a:p>
          <a:p>
            <a:endParaRPr lang="ru-RU" dirty="0"/>
          </a:p>
          <a:p>
            <a:r>
              <a:rPr lang="ru-RU" dirty="0"/>
              <a:t>Шифрование данных — ключевой аспект разработки </a:t>
            </a:r>
            <a:r>
              <a:rPr lang="ru-RU" dirty="0" err="1"/>
              <a:t>Android</a:t>
            </a:r>
            <a:r>
              <a:rPr lang="ru-RU" dirty="0"/>
              <a:t>-приложений, особенно при работе с конфиденциальной информацией. В этом уроке мы рассмотрим основы защиты данных, методы шифрования и их реализацию в </a:t>
            </a:r>
            <a:r>
              <a:rPr lang="ru-RU" dirty="0" err="1"/>
              <a:t>Android</a:t>
            </a:r>
            <a:r>
              <a:rPr lang="ru-RU" dirty="0"/>
              <a:t>-приложениях.</a:t>
            </a:r>
          </a:p>
        </p:txBody>
      </p:sp>
      <p:sp>
        <p:nvSpPr>
          <p:cNvPr id="4" name="Номер слайда 3"/>
          <p:cNvSpPr>
            <a:spLocks noGrp="1"/>
          </p:cNvSpPr>
          <p:nvPr>
            <p:ph type="sldNum" sz="quarter" idx="5"/>
          </p:nvPr>
        </p:nvSpPr>
        <p:spPr/>
        <p:txBody>
          <a:bodyPr/>
          <a:lstStyle/>
          <a:p>
            <a:fld id="{C1C20C24-845E-48E5-964A-D5E61ECDB269}" type="slidenum">
              <a:rPr lang="ru-RU" smtClean="0"/>
              <a:t>1</a:t>
            </a:fld>
            <a:endParaRPr lang="ru-RU"/>
          </a:p>
        </p:txBody>
      </p:sp>
    </p:spTree>
    <p:extLst>
      <p:ext uri="{BB962C8B-B14F-4D97-AF65-F5344CB8AC3E}">
        <p14:creationId xmlns:p14="http://schemas.microsoft.com/office/powerpoint/2010/main" val="2217115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404040"/>
                </a:solidFill>
                <a:effectLst/>
                <a:latin typeface="Inter"/>
              </a:rPr>
              <a:t>Шифрование — это процесс преобразования данных в нечитаемый формат с помощью алгоритмов. Расшифровать данные можно только с использованием ключа.</a:t>
            </a:r>
          </a:p>
          <a:p>
            <a:pPr algn="l">
              <a:buFont typeface="Arial" panose="020B0604020202020204" pitchFamily="34" charset="0"/>
              <a:buChar char="•"/>
            </a:pPr>
            <a:r>
              <a:rPr lang="ru-RU" b="1" i="0" dirty="0">
                <a:solidFill>
                  <a:srgbClr val="404040"/>
                </a:solidFill>
                <a:effectLst/>
                <a:latin typeface="Inter"/>
              </a:rPr>
              <a:t>Симметричное шифрование</a:t>
            </a:r>
            <a:r>
              <a:rPr lang="ru-RU" b="0" i="0" dirty="0">
                <a:solidFill>
                  <a:srgbClr val="404040"/>
                </a:solidFill>
                <a:effectLst/>
                <a:latin typeface="Inter"/>
              </a:rPr>
              <a:t>: Используется один ключ для шифрования и расшифровки (например, AES).</a:t>
            </a:r>
          </a:p>
          <a:p>
            <a:pPr algn="l">
              <a:buFont typeface="Arial" panose="020B0604020202020204" pitchFamily="34" charset="0"/>
              <a:buChar char="•"/>
            </a:pPr>
            <a:r>
              <a:rPr lang="ru-RU" b="1" i="0" dirty="0">
                <a:solidFill>
                  <a:srgbClr val="404040"/>
                </a:solidFill>
                <a:effectLst/>
                <a:latin typeface="Inter"/>
              </a:rPr>
              <a:t>Асимметричное шифрование</a:t>
            </a:r>
            <a:r>
              <a:rPr lang="ru-RU" b="0" i="0" dirty="0">
                <a:solidFill>
                  <a:srgbClr val="404040"/>
                </a:solidFill>
                <a:effectLst/>
                <a:latin typeface="Inter"/>
              </a:rPr>
              <a:t>: Используются два ключа — публичный (для шифрования) и приватный (для расшифровки) (например, RSA).</a:t>
            </a:r>
          </a:p>
          <a:p>
            <a:endParaRPr lang="ru-RU" dirty="0"/>
          </a:p>
        </p:txBody>
      </p:sp>
      <p:sp>
        <p:nvSpPr>
          <p:cNvPr id="4" name="Номер слайда 3"/>
          <p:cNvSpPr>
            <a:spLocks noGrp="1"/>
          </p:cNvSpPr>
          <p:nvPr>
            <p:ph type="sldNum" sz="quarter" idx="5"/>
          </p:nvPr>
        </p:nvSpPr>
        <p:spPr/>
        <p:txBody>
          <a:bodyPr/>
          <a:lstStyle/>
          <a:p>
            <a:fld id="{C1C20C24-845E-48E5-964A-D5E61ECDB269}" type="slidenum">
              <a:rPr lang="ru-RU" smtClean="0"/>
              <a:t>11</a:t>
            </a:fld>
            <a:endParaRPr lang="ru-RU"/>
          </a:p>
        </p:txBody>
      </p:sp>
    </p:spTree>
    <p:extLst>
      <p:ext uri="{BB962C8B-B14F-4D97-AF65-F5344CB8AC3E}">
        <p14:creationId xmlns:p14="http://schemas.microsoft.com/office/powerpoint/2010/main" val="3544848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buFont typeface="Arial" panose="020B0604020202020204" pitchFamily="34" charset="0"/>
              <a:buNone/>
            </a:pPr>
            <a:r>
              <a:rPr lang="ru-RU" b="0" i="0" dirty="0">
                <a:solidFill>
                  <a:srgbClr val="404040"/>
                </a:solidFill>
                <a:effectLst/>
                <a:latin typeface="Inter"/>
              </a:rPr>
              <a:t>Шифрование данных — это процесс преобразования информации в нечитаемый формат, который может быть расшифрован только с помощью специального ключа. В </a:t>
            </a:r>
            <a:r>
              <a:rPr lang="ru-RU" b="0" i="0" dirty="0" err="1">
                <a:solidFill>
                  <a:srgbClr val="404040"/>
                </a:solidFill>
                <a:effectLst/>
                <a:latin typeface="Inter"/>
              </a:rPr>
              <a:t>Android</a:t>
            </a:r>
            <a:r>
              <a:rPr lang="ru-RU" b="0" i="0" dirty="0">
                <a:solidFill>
                  <a:srgbClr val="404040"/>
                </a:solidFill>
                <a:effectLst/>
                <a:latin typeface="Inter"/>
              </a:rPr>
              <a:t> для шифрования данных часто используется библиотека </a:t>
            </a:r>
            <a:r>
              <a:rPr lang="ru-RU" b="0" i="0" dirty="0" err="1">
                <a:solidFill>
                  <a:srgbClr val="404040"/>
                </a:solidFill>
                <a:effectLst/>
                <a:latin typeface="Inter"/>
              </a:rPr>
              <a:t>Jetpack</a:t>
            </a:r>
            <a:r>
              <a:rPr lang="ru-RU" b="0" i="0" dirty="0">
                <a:solidFill>
                  <a:srgbClr val="404040"/>
                </a:solidFill>
                <a:effectLst/>
                <a:latin typeface="Inter"/>
              </a:rPr>
              <a:t> Security, которая предоставляет простой и безопасный способ работы с зашифрованными данными.</a:t>
            </a:r>
            <a:endParaRPr lang="en-US" b="1" i="0" dirty="0">
              <a:solidFill>
                <a:srgbClr val="404040"/>
              </a:solidFill>
              <a:effectLst/>
              <a:latin typeface="Inter"/>
            </a:endParaRPr>
          </a:p>
          <a:p>
            <a:pPr algn="l">
              <a:buFont typeface="Arial" panose="020B0604020202020204" pitchFamily="34" charset="0"/>
              <a:buChar char="•"/>
            </a:pPr>
            <a:endParaRPr lang="en-US" b="1" i="0" dirty="0">
              <a:solidFill>
                <a:srgbClr val="404040"/>
              </a:solidFill>
              <a:effectLst/>
              <a:latin typeface="Inter"/>
            </a:endParaRPr>
          </a:p>
          <a:p>
            <a:pPr algn="l">
              <a:buFont typeface="Arial" panose="020B0604020202020204" pitchFamily="34" charset="0"/>
              <a:buChar char="•"/>
            </a:pPr>
            <a:r>
              <a:rPr lang="en-US" b="1" i="0" dirty="0">
                <a:solidFill>
                  <a:srgbClr val="404040"/>
                </a:solidFill>
                <a:effectLst/>
                <a:latin typeface="Inter"/>
              </a:rPr>
              <a:t>Jetpack Security</a:t>
            </a:r>
            <a:r>
              <a:rPr lang="en-US" b="0" i="0" dirty="0">
                <a:solidFill>
                  <a:srgbClr val="404040"/>
                </a:solidFill>
                <a:effectLst/>
                <a:latin typeface="Inter"/>
              </a:rPr>
              <a:t>: </a:t>
            </a:r>
            <a:r>
              <a:rPr lang="ru-RU" b="0" i="0" dirty="0">
                <a:solidFill>
                  <a:srgbClr val="404040"/>
                </a:solidFill>
                <a:effectLst/>
                <a:latin typeface="Inter"/>
              </a:rPr>
              <a:t>Библиотека для шифрования данных и работы с ключами.</a:t>
            </a:r>
          </a:p>
          <a:p>
            <a:pPr algn="l">
              <a:buFont typeface="Arial" panose="020B0604020202020204" pitchFamily="34" charset="0"/>
              <a:buChar char="•"/>
            </a:pPr>
            <a:r>
              <a:rPr lang="en-US" b="1" i="0" dirty="0">
                <a:solidFill>
                  <a:srgbClr val="404040"/>
                </a:solidFill>
                <a:effectLst/>
                <a:latin typeface="Inter"/>
              </a:rPr>
              <a:t>Biometric API</a:t>
            </a:r>
            <a:r>
              <a:rPr lang="en-US" b="0" i="0" dirty="0">
                <a:solidFill>
                  <a:srgbClr val="404040"/>
                </a:solidFill>
                <a:effectLst/>
                <a:latin typeface="Inter"/>
              </a:rPr>
              <a:t>: </a:t>
            </a:r>
            <a:r>
              <a:rPr lang="ru-RU" b="0" i="0" dirty="0">
                <a:solidFill>
                  <a:srgbClr val="404040"/>
                </a:solidFill>
                <a:effectLst/>
                <a:latin typeface="Inter"/>
              </a:rPr>
              <a:t>Для аутентификации с использованием биометрии (отпечаток пальца, </a:t>
            </a:r>
            <a:r>
              <a:rPr lang="en-US" b="0" i="0" dirty="0">
                <a:solidFill>
                  <a:srgbClr val="404040"/>
                </a:solidFill>
                <a:effectLst/>
                <a:latin typeface="Inter"/>
              </a:rPr>
              <a:t>Face ID).</a:t>
            </a:r>
          </a:p>
          <a:p>
            <a:pPr algn="l">
              <a:buFont typeface="Arial" panose="020B0604020202020204" pitchFamily="34" charset="0"/>
              <a:buChar char="•"/>
            </a:pPr>
            <a:r>
              <a:rPr lang="en-US" b="1" i="0" dirty="0" err="1">
                <a:solidFill>
                  <a:srgbClr val="404040"/>
                </a:solidFill>
                <a:effectLst/>
                <a:latin typeface="Inter"/>
              </a:rPr>
              <a:t>EncryptedSharedPreferences</a:t>
            </a:r>
            <a:r>
              <a:rPr lang="en-US" b="0" i="0" dirty="0">
                <a:solidFill>
                  <a:srgbClr val="404040"/>
                </a:solidFill>
                <a:effectLst/>
                <a:latin typeface="Inter"/>
              </a:rPr>
              <a:t>: </a:t>
            </a:r>
            <a:r>
              <a:rPr lang="ru-RU" b="0" i="0" dirty="0">
                <a:solidFill>
                  <a:srgbClr val="404040"/>
                </a:solidFill>
                <a:effectLst/>
                <a:latin typeface="Inter"/>
              </a:rPr>
              <a:t>Для безопасного хранения ключей и настроек.</a:t>
            </a:r>
          </a:p>
          <a:p>
            <a:endParaRPr lang="ru-RU" dirty="0"/>
          </a:p>
        </p:txBody>
      </p:sp>
      <p:sp>
        <p:nvSpPr>
          <p:cNvPr id="4" name="Номер слайда 3"/>
          <p:cNvSpPr>
            <a:spLocks noGrp="1"/>
          </p:cNvSpPr>
          <p:nvPr>
            <p:ph type="sldNum" sz="quarter" idx="5"/>
          </p:nvPr>
        </p:nvSpPr>
        <p:spPr/>
        <p:txBody>
          <a:bodyPr/>
          <a:lstStyle/>
          <a:p>
            <a:fld id="{C1C20C24-845E-48E5-964A-D5E61ECDB269}" type="slidenum">
              <a:rPr lang="ru-RU" smtClean="0"/>
              <a:t>12</a:t>
            </a:fld>
            <a:endParaRPr lang="ru-RU"/>
          </a:p>
        </p:txBody>
      </p:sp>
    </p:spTree>
    <p:extLst>
      <p:ext uri="{BB962C8B-B14F-4D97-AF65-F5344CB8AC3E}">
        <p14:creationId xmlns:p14="http://schemas.microsoft.com/office/powerpoint/2010/main" val="3049358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buFont typeface="Arial" panose="020B0604020202020204" pitchFamily="34" charset="0"/>
              <a:buChar char="•"/>
            </a:pPr>
            <a:r>
              <a:rPr lang="ru-RU" b="0" i="0" dirty="0">
                <a:solidFill>
                  <a:srgbClr val="D6D6DD"/>
                </a:solidFill>
                <a:effectLst/>
                <a:latin typeface="-apple-system"/>
              </a:rPr>
              <a:t>Аналогия: представьте обычный замок и ключ</a:t>
            </a:r>
          </a:p>
          <a:p>
            <a:pPr algn="l">
              <a:buFont typeface="Arial" panose="020B0604020202020204" pitchFamily="34" charset="0"/>
              <a:buChar char="•"/>
            </a:pPr>
            <a:r>
              <a:rPr lang="ru-RU" b="0" i="0" dirty="0">
                <a:solidFill>
                  <a:srgbClr val="D6D6DD"/>
                </a:solidFill>
                <a:effectLst/>
                <a:latin typeface="-apple-system"/>
              </a:rPr>
              <a:t>Алгоритм </a:t>
            </a:r>
            <a:r>
              <a:rPr lang="en-US" b="0" i="0" dirty="0" err="1">
                <a:solidFill>
                  <a:srgbClr val="D6D6DD"/>
                </a:solidFill>
                <a:effectLst/>
                <a:latin typeface="-apple-system"/>
              </a:rPr>
              <a:t>AES:</a:t>
            </a:r>
            <a:r>
              <a:rPr lang="en-US" b="0" i="0" dirty="0" err="1">
                <a:solidFill>
                  <a:srgbClr val="569CD6"/>
                </a:solidFill>
                <a:effectLst/>
                <a:latin typeface="-apple-system"/>
              </a:rPr>
              <a:t>val</a:t>
            </a:r>
            <a:r>
              <a:rPr lang="en-US" b="0" i="0" dirty="0">
                <a:solidFill>
                  <a:srgbClr val="D6D6DD"/>
                </a:solidFill>
                <a:effectLst/>
                <a:latin typeface="-apple-system"/>
              </a:rPr>
              <a:t> cipher = </a:t>
            </a:r>
            <a:r>
              <a:rPr lang="en-US" b="0" i="0" dirty="0" err="1">
                <a:solidFill>
                  <a:srgbClr val="D6D6DD"/>
                </a:solidFill>
                <a:effectLst/>
                <a:latin typeface="-apple-system"/>
              </a:rPr>
              <a:t>Cipher.getInstance</a:t>
            </a:r>
            <a:r>
              <a:rPr lang="en-US" b="0" i="0" dirty="0">
                <a:solidFill>
                  <a:srgbClr val="D6D6DD"/>
                </a:solidFill>
                <a:effectLst/>
                <a:latin typeface="-apple-system"/>
              </a:rPr>
              <a:t>(</a:t>
            </a:r>
            <a:r>
              <a:rPr lang="en-US" b="0" i="0" dirty="0">
                <a:solidFill>
                  <a:srgbClr val="D69D85"/>
                </a:solidFill>
                <a:effectLst/>
                <a:latin typeface="-apple-system"/>
              </a:rPr>
              <a:t>"AES/GCM/</a:t>
            </a:r>
            <a:r>
              <a:rPr lang="en-US" b="0" i="0" dirty="0" err="1">
                <a:solidFill>
                  <a:srgbClr val="D69D85"/>
                </a:solidFill>
                <a:effectLst/>
                <a:latin typeface="-apple-system"/>
              </a:rPr>
              <a:t>NoPadding</a:t>
            </a:r>
            <a:r>
              <a:rPr lang="en-US" b="0" i="0" dirty="0">
                <a:solidFill>
                  <a:srgbClr val="D69D85"/>
                </a:solidFill>
                <a:effectLst/>
                <a:latin typeface="-apple-system"/>
              </a:rPr>
              <a:t>"</a:t>
            </a:r>
            <a:r>
              <a:rPr lang="en-US" b="0" i="0" dirty="0">
                <a:solidFill>
                  <a:srgbClr val="D6D6DD"/>
                </a:solidFill>
                <a:effectLst/>
                <a:latin typeface="-apple-system"/>
              </a:rPr>
              <a:t>) </a:t>
            </a:r>
            <a:r>
              <a:rPr lang="en-US" b="0" i="0" dirty="0" err="1">
                <a:solidFill>
                  <a:srgbClr val="D6D6DD"/>
                </a:solidFill>
                <a:effectLst/>
                <a:latin typeface="-apple-system"/>
              </a:rPr>
              <a:t>cipher.</a:t>
            </a:r>
            <a:r>
              <a:rPr lang="en-US" b="0" i="0" dirty="0" err="1">
                <a:solidFill>
                  <a:srgbClr val="569CD6"/>
                </a:solidFill>
                <a:effectLst/>
                <a:latin typeface="-apple-system"/>
              </a:rPr>
              <a:t>init</a:t>
            </a:r>
            <a:r>
              <a:rPr lang="en-US" b="0" i="0" dirty="0">
                <a:solidFill>
                  <a:srgbClr val="D6D6DD"/>
                </a:solidFill>
                <a:effectLst/>
                <a:latin typeface="-apple-system"/>
              </a:rPr>
              <a:t>(</a:t>
            </a:r>
            <a:r>
              <a:rPr lang="en-US" b="0" i="0" dirty="0" err="1">
                <a:solidFill>
                  <a:srgbClr val="D6D6DD"/>
                </a:solidFill>
                <a:effectLst/>
                <a:latin typeface="-apple-system"/>
              </a:rPr>
              <a:t>Cipher.ENCRYPT_MODE</a:t>
            </a:r>
            <a:r>
              <a:rPr lang="en-US" b="0" i="0" dirty="0">
                <a:solidFill>
                  <a:srgbClr val="D6D6DD"/>
                </a:solidFill>
                <a:effectLst/>
                <a:latin typeface="-apple-system"/>
              </a:rPr>
              <a:t>, </a:t>
            </a:r>
            <a:r>
              <a:rPr lang="en-US" b="0" i="0" dirty="0" err="1">
                <a:solidFill>
                  <a:srgbClr val="D6D6DD"/>
                </a:solidFill>
                <a:effectLst/>
                <a:latin typeface="-apple-system"/>
              </a:rPr>
              <a:t>secretKey</a:t>
            </a:r>
            <a:r>
              <a:rPr lang="en-US" b="0" i="0" dirty="0">
                <a:solidFill>
                  <a:srgbClr val="D6D6DD"/>
                </a:solidFill>
                <a:effectLst/>
                <a:latin typeface="-apple-system"/>
              </a:rPr>
              <a:t>) </a:t>
            </a:r>
            <a:r>
              <a:rPr lang="en-US" b="0" i="0" dirty="0" err="1">
                <a:solidFill>
                  <a:srgbClr val="569CD6"/>
                </a:solidFill>
                <a:effectLst/>
                <a:latin typeface="-apple-system"/>
              </a:rPr>
              <a:t>val</a:t>
            </a:r>
            <a:r>
              <a:rPr lang="en-US" b="0" i="0" dirty="0">
                <a:solidFill>
                  <a:srgbClr val="D6D6DD"/>
                </a:solidFill>
                <a:effectLst/>
                <a:latin typeface="-apple-system"/>
              </a:rPr>
              <a:t> encrypted = </a:t>
            </a:r>
            <a:r>
              <a:rPr lang="en-US" b="0" i="0" dirty="0" err="1">
                <a:solidFill>
                  <a:srgbClr val="D6D6DD"/>
                </a:solidFill>
                <a:effectLst/>
                <a:latin typeface="-apple-system"/>
              </a:rPr>
              <a:t>cipher.doFinal</a:t>
            </a:r>
            <a:r>
              <a:rPr lang="en-US" b="0" i="0" dirty="0">
                <a:solidFill>
                  <a:srgbClr val="D6D6DD"/>
                </a:solidFill>
                <a:effectLst/>
                <a:latin typeface="-apple-system"/>
              </a:rPr>
              <a:t>(</a:t>
            </a:r>
            <a:r>
              <a:rPr lang="en-US" b="0" i="0" dirty="0">
                <a:solidFill>
                  <a:srgbClr val="569CD6"/>
                </a:solidFill>
                <a:effectLst/>
                <a:latin typeface="-apple-system"/>
              </a:rPr>
              <a:t>data</a:t>
            </a:r>
            <a:r>
              <a:rPr lang="en-US" b="0" i="0" dirty="0">
                <a:solidFill>
                  <a:srgbClr val="D6D6DD"/>
                </a:solidFill>
                <a:effectLst/>
                <a:latin typeface="-apple-system"/>
              </a:rPr>
              <a:t>) </a:t>
            </a:r>
          </a:p>
          <a:p>
            <a:pPr algn="l">
              <a:buFont typeface="Arial" panose="020B0604020202020204" pitchFamily="34" charset="0"/>
              <a:buChar char="•"/>
            </a:pPr>
            <a:r>
              <a:rPr lang="ru-RU" b="0" i="0" dirty="0">
                <a:solidFill>
                  <a:srgbClr val="D6D6DD"/>
                </a:solidFill>
                <a:effectLst/>
                <a:latin typeface="-apple-system"/>
              </a:rPr>
              <a:t>Демонстрация: показать процесс шифрования текста</a:t>
            </a:r>
          </a:p>
          <a:p>
            <a:pPr algn="l">
              <a:buFont typeface="Arial" panose="020B0604020202020204" pitchFamily="34" charset="0"/>
              <a:buChar char="•"/>
            </a:pPr>
            <a:r>
              <a:rPr lang="ru-RU" b="0" i="0" dirty="0">
                <a:solidFill>
                  <a:srgbClr val="D6D6DD"/>
                </a:solidFill>
                <a:effectLst/>
                <a:latin typeface="-apple-system"/>
              </a:rPr>
              <a:t>Плюсы: быстрое шифрование больших объемов данных</a:t>
            </a:r>
          </a:p>
          <a:p>
            <a:pPr algn="l">
              <a:buFont typeface="Arial" panose="020B0604020202020204" pitchFamily="34" charset="0"/>
              <a:buChar char="•"/>
            </a:pPr>
            <a:r>
              <a:rPr lang="ru-RU" b="0" i="0" dirty="0">
                <a:solidFill>
                  <a:srgbClr val="D6D6DD"/>
                </a:solidFill>
                <a:effectLst/>
                <a:latin typeface="-apple-system"/>
              </a:rPr>
              <a:t>Минусы: проблема передачи ключа</a:t>
            </a:r>
          </a:p>
          <a:p>
            <a:endParaRPr lang="ru-RU" dirty="0"/>
          </a:p>
        </p:txBody>
      </p:sp>
      <p:sp>
        <p:nvSpPr>
          <p:cNvPr id="4" name="Номер слайда 3"/>
          <p:cNvSpPr>
            <a:spLocks noGrp="1"/>
          </p:cNvSpPr>
          <p:nvPr>
            <p:ph type="sldNum" sz="quarter" idx="5"/>
          </p:nvPr>
        </p:nvSpPr>
        <p:spPr/>
        <p:txBody>
          <a:bodyPr/>
          <a:lstStyle/>
          <a:p>
            <a:fld id="{C1C20C24-845E-48E5-964A-D5E61ECDB269}" type="slidenum">
              <a:rPr lang="ru-RU" smtClean="0"/>
              <a:t>13</a:t>
            </a:fld>
            <a:endParaRPr lang="ru-RU"/>
          </a:p>
        </p:txBody>
      </p:sp>
    </p:spTree>
    <p:extLst>
      <p:ext uri="{BB962C8B-B14F-4D97-AF65-F5344CB8AC3E}">
        <p14:creationId xmlns:p14="http://schemas.microsoft.com/office/powerpoint/2010/main" val="2949791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buFont typeface="Arial" panose="020B0604020202020204" pitchFamily="34" charset="0"/>
              <a:buChar char="•"/>
            </a:pPr>
            <a:r>
              <a:rPr lang="ru-RU" b="0" i="0" dirty="0">
                <a:solidFill>
                  <a:srgbClr val="D6D6DD"/>
                </a:solidFill>
                <a:effectLst/>
                <a:latin typeface="-apple-system"/>
              </a:rPr>
              <a:t>Аналогия: почтовый ящик (публичный ключ для отправки, приватный для чтения)</a:t>
            </a:r>
          </a:p>
          <a:p>
            <a:pPr algn="l">
              <a:buFont typeface="Arial" panose="020B0604020202020204" pitchFamily="34" charset="0"/>
              <a:buChar char="•"/>
            </a:pPr>
            <a:r>
              <a:rPr lang="ru-RU" b="0" i="0" dirty="0">
                <a:solidFill>
                  <a:srgbClr val="D6D6DD"/>
                </a:solidFill>
                <a:effectLst/>
                <a:latin typeface="-apple-system"/>
              </a:rPr>
              <a:t>Алгоритм </a:t>
            </a:r>
            <a:r>
              <a:rPr lang="en-US" b="0" i="0" dirty="0" err="1">
                <a:solidFill>
                  <a:srgbClr val="D6D6DD"/>
                </a:solidFill>
                <a:effectLst/>
                <a:latin typeface="-apple-system"/>
              </a:rPr>
              <a:t>RSA:</a:t>
            </a:r>
            <a:r>
              <a:rPr lang="en-US" b="0" i="0" dirty="0" err="1">
                <a:solidFill>
                  <a:srgbClr val="569CD6"/>
                </a:solidFill>
                <a:effectLst/>
                <a:latin typeface="-apple-system"/>
              </a:rPr>
              <a:t>val</a:t>
            </a:r>
            <a:r>
              <a:rPr lang="en-US" b="0" i="0" dirty="0">
                <a:solidFill>
                  <a:srgbClr val="D6D6DD"/>
                </a:solidFill>
                <a:effectLst/>
                <a:latin typeface="-apple-system"/>
              </a:rPr>
              <a:t> </a:t>
            </a:r>
            <a:r>
              <a:rPr lang="en-US" b="0" i="0" dirty="0" err="1">
                <a:solidFill>
                  <a:srgbClr val="D6D6DD"/>
                </a:solidFill>
                <a:effectLst/>
                <a:latin typeface="-apple-system"/>
              </a:rPr>
              <a:t>keyPairGenerator</a:t>
            </a:r>
            <a:r>
              <a:rPr lang="en-US" b="0" i="0" dirty="0">
                <a:solidFill>
                  <a:srgbClr val="D6D6DD"/>
                </a:solidFill>
                <a:effectLst/>
                <a:latin typeface="-apple-system"/>
              </a:rPr>
              <a:t> = </a:t>
            </a:r>
            <a:r>
              <a:rPr lang="en-US" b="0" i="0" dirty="0" err="1">
                <a:solidFill>
                  <a:srgbClr val="D6D6DD"/>
                </a:solidFill>
                <a:effectLst/>
                <a:latin typeface="-apple-system"/>
              </a:rPr>
              <a:t>KeyPairGenerator.getInstance</a:t>
            </a:r>
            <a:r>
              <a:rPr lang="en-US" b="0" i="0" dirty="0">
                <a:solidFill>
                  <a:srgbClr val="D6D6DD"/>
                </a:solidFill>
                <a:effectLst/>
                <a:latin typeface="-apple-system"/>
              </a:rPr>
              <a:t>(</a:t>
            </a:r>
            <a:r>
              <a:rPr lang="en-US" b="0" i="0" dirty="0">
                <a:solidFill>
                  <a:srgbClr val="D69D85"/>
                </a:solidFill>
                <a:effectLst/>
                <a:latin typeface="-apple-system"/>
              </a:rPr>
              <a:t>"RSA"</a:t>
            </a:r>
            <a:r>
              <a:rPr lang="en-US" b="0" i="0" dirty="0">
                <a:solidFill>
                  <a:srgbClr val="D6D6DD"/>
                </a:solidFill>
                <a:effectLst/>
                <a:latin typeface="-apple-system"/>
              </a:rPr>
              <a:t>) </a:t>
            </a:r>
            <a:r>
              <a:rPr lang="en-US" b="0" i="0" dirty="0" err="1">
                <a:solidFill>
                  <a:srgbClr val="D6D6DD"/>
                </a:solidFill>
                <a:effectLst/>
                <a:latin typeface="-apple-system"/>
              </a:rPr>
              <a:t>keyPairGenerator.initialize</a:t>
            </a:r>
            <a:r>
              <a:rPr lang="en-US" b="0" i="0" dirty="0">
                <a:solidFill>
                  <a:srgbClr val="D6D6DD"/>
                </a:solidFill>
                <a:effectLst/>
                <a:latin typeface="-apple-system"/>
              </a:rPr>
              <a:t>(</a:t>
            </a:r>
            <a:r>
              <a:rPr lang="en-US" b="0" i="0" dirty="0">
                <a:solidFill>
                  <a:srgbClr val="B8D7A3"/>
                </a:solidFill>
                <a:effectLst/>
                <a:latin typeface="-apple-system"/>
              </a:rPr>
              <a:t>2048</a:t>
            </a:r>
            <a:r>
              <a:rPr lang="en-US" b="0" i="0" dirty="0">
                <a:solidFill>
                  <a:srgbClr val="D6D6DD"/>
                </a:solidFill>
                <a:effectLst/>
                <a:latin typeface="-apple-system"/>
              </a:rPr>
              <a:t>) </a:t>
            </a:r>
            <a:r>
              <a:rPr lang="en-US" b="0" i="0" dirty="0" err="1">
                <a:solidFill>
                  <a:srgbClr val="569CD6"/>
                </a:solidFill>
                <a:effectLst/>
                <a:latin typeface="-apple-system"/>
              </a:rPr>
              <a:t>val</a:t>
            </a:r>
            <a:r>
              <a:rPr lang="en-US" b="0" i="0" dirty="0">
                <a:solidFill>
                  <a:srgbClr val="D6D6DD"/>
                </a:solidFill>
                <a:effectLst/>
                <a:latin typeface="-apple-system"/>
              </a:rPr>
              <a:t> </a:t>
            </a:r>
            <a:r>
              <a:rPr lang="en-US" b="0" i="0" dirty="0" err="1">
                <a:solidFill>
                  <a:srgbClr val="D6D6DD"/>
                </a:solidFill>
                <a:effectLst/>
                <a:latin typeface="-apple-system"/>
              </a:rPr>
              <a:t>keyPair</a:t>
            </a:r>
            <a:r>
              <a:rPr lang="en-US" b="0" i="0" dirty="0">
                <a:solidFill>
                  <a:srgbClr val="D6D6DD"/>
                </a:solidFill>
                <a:effectLst/>
                <a:latin typeface="-apple-system"/>
              </a:rPr>
              <a:t> = </a:t>
            </a:r>
            <a:r>
              <a:rPr lang="en-US" b="0" i="0" dirty="0" err="1">
                <a:solidFill>
                  <a:srgbClr val="D6D6DD"/>
                </a:solidFill>
                <a:effectLst/>
                <a:latin typeface="-apple-system"/>
              </a:rPr>
              <a:t>keyPairGenerator.generateKeyPair</a:t>
            </a:r>
            <a:r>
              <a:rPr lang="en-US" b="0" i="0" dirty="0">
                <a:solidFill>
                  <a:srgbClr val="D6D6DD"/>
                </a:solidFill>
                <a:effectLst/>
                <a:latin typeface="-apple-system"/>
              </a:rPr>
              <a:t>() </a:t>
            </a:r>
          </a:p>
          <a:p>
            <a:pPr algn="l">
              <a:buFont typeface="Arial" panose="020B0604020202020204" pitchFamily="34" charset="0"/>
              <a:buChar char="•"/>
            </a:pPr>
            <a:r>
              <a:rPr lang="ru-RU" b="0" i="0" dirty="0">
                <a:solidFill>
                  <a:srgbClr val="D6D6DD"/>
                </a:solidFill>
                <a:effectLst/>
                <a:latin typeface="-apple-system"/>
              </a:rPr>
              <a:t>Демонстрация: процесс обмена ключами</a:t>
            </a:r>
          </a:p>
          <a:p>
            <a:pPr algn="l">
              <a:buFont typeface="Arial" panose="020B0604020202020204" pitchFamily="34" charset="0"/>
              <a:buChar char="•"/>
            </a:pPr>
            <a:r>
              <a:rPr lang="ru-RU" b="0" i="0" dirty="0">
                <a:solidFill>
                  <a:srgbClr val="D6D6DD"/>
                </a:solidFill>
                <a:effectLst/>
                <a:latin typeface="-apple-system"/>
              </a:rPr>
              <a:t>Применение: защита </a:t>
            </a:r>
            <a:r>
              <a:rPr lang="en-US" b="0" i="0" dirty="0">
                <a:solidFill>
                  <a:srgbClr val="D6D6DD"/>
                </a:solidFill>
                <a:effectLst/>
                <a:latin typeface="-apple-system"/>
              </a:rPr>
              <a:t>API-</a:t>
            </a:r>
            <a:r>
              <a:rPr lang="ru-RU" b="0" i="0" dirty="0">
                <a:solidFill>
                  <a:srgbClr val="D6D6DD"/>
                </a:solidFill>
                <a:effectLst/>
                <a:latin typeface="-apple-system"/>
              </a:rPr>
              <a:t>ключей, цифровая подпись</a:t>
            </a:r>
          </a:p>
          <a:p>
            <a:endParaRPr lang="ru-RU" dirty="0"/>
          </a:p>
        </p:txBody>
      </p:sp>
      <p:sp>
        <p:nvSpPr>
          <p:cNvPr id="4" name="Номер слайда 3"/>
          <p:cNvSpPr>
            <a:spLocks noGrp="1"/>
          </p:cNvSpPr>
          <p:nvPr>
            <p:ph type="sldNum" sz="quarter" idx="5"/>
          </p:nvPr>
        </p:nvSpPr>
        <p:spPr/>
        <p:txBody>
          <a:bodyPr/>
          <a:lstStyle/>
          <a:p>
            <a:fld id="{C1C20C24-845E-48E5-964A-D5E61ECDB269}" type="slidenum">
              <a:rPr lang="ru-RU" smtClean="0"/>
              <a:t>14</a:t>
            </a:fld>
            <a:endParaRPr lang="ru-RU"/>
          </a:p>
        </p:txBody>
      </p:sp>
    </p:spTree>
    <p:extLst>
      <p:ext uri="{BB962C8B-B14F-4D97-AF65-F5344CB8AC3E}">
        <p14:creationId xmlns:p14="http://schemas.microsoft.com/office/powerpoint/2010/main" val="224107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buFont typeface="Arial" panose="020B0604020202020204" pitchFamily="34" charset="0"/>
              <a:buChar char="•"/>
            </a:pPr>
            <a:r>
              <a:rPr lang="ru-RU" b="0" i="0" dirty="0">
                <a:solidFill>
                  <a:srgbClr val="D6D6DD"/>
                </a:solidFill>
                <a:effectLst/>
                <a:latin typeface="-apple-system"/>
              </a:rPr>
              <a:t>Аналогия: отпечаток пальца (уникальный, необратимый)</a:t>
            </a:r>
          </a:p>
          <a:p>
            <a:pPr algn="l">
              <a:buFont typeface="Arial" panose="020B0604020202020204" pitchFamily="34" charset="0"/>
              <a:buChar char="•"/>
            </a:pPr>
            <a:r>
              <a:rPr lang="ru-RU" b="0" i="0" dirty="0">
                <a:solidFill>
                  <a:srgbClr val="D6D6DD"/>
                </a:solidFill>
                <a:effectLst/>
                <a:latin typeface="-apple-system"/>
              </a:rPr>
              <a:t>Пример с </a:t>
            </a:r>
            <a:r>
              <a:rPr lang="en-US" b="0" i="0" dirty="0">
                <a:solidFill>
                  <a:srgbClr val="D6D6DD"/>
                </a:solidFill>
                <a:effectLst/>
                <a:latin typeface="-apple-system"/>
              </a:rPr>
              <a:t>SHA-256:</a:t>
            </a:r>
            <a:r>
              <a:rPr lang="en-US" b="0" i="0" dirty="0">
                <a:solidFill>
                  <a:srgbClr val="569CD6"/>
                </a:solidFill>
                <a:effectLst/>
                <a:latin typeface="-apple-system"/>
              </a:rPr>
              <a:t>val</a:t>
            </a:r>
            <a:r>
              <a:rPr lang="en-US" b="0" i="0" dirty="0">
                <a:solidFill>
                  <a:srgbClr val="D6D6DD"/>
                </a:solidFill>
                <a:effectLst/>
                <a:latin typeface="-apple-system"/>
              </a:rPr>
              <a:t> digest = </a:t>
            </a:r>
            <a:r>
              <a:rPr lang="en-US" b="0" i="0" dirty="0" err="1">
                <a:solidFill>
                  <a:srgbClr val="D6D6DD"/>
                </a:solidFill>
                <a:effectLst/>
                <a:latin typeface="-apple-system"/>
              </a:rPr>
              <a:t>MessageDigest.getInstance</a:t>
            </a:r>
            <a:r>
              <a:rPr lang="en-US" b="0" i="0" dirty="0">
                <a:solidFill>
                  <a:srgbClr val="D6D6DD"/>
                </a:solidFill>
                <a:effectLst/>
                <a:latin typeface="-apple-system"/>
              </a:rPr>
              <a:t>(</a:t>
            </a:r>
            <a:r>
              <a:rPr lang="en-US" b="0" i="0" dirty="0">
                <a:solidFill>
                  <a:srgbClr val="D69D85"/>
                </a:solidFill>
                <a:effectLst/>
                <a:latin typeface="-apple-system"/>
              </a:rPr>
              <a:t>"SHA-256"</a:t>
            </a:r>
            <a:r>
              <a:rPr lang="en-US" b="0" i="0" dirty="0">
                <a:solidFill>
                  <a:srgbClr val="D6D6DD"/>
                </a:solidFill>
                <a:effectLst/>
                <a:latin typeface="-apple-system"/>
              </a:rPr>
              <a:t>) </a:t>
            </a:r>
            <a:r>
              <a:rPr lang="en-US" b="0" i="0" dirty="0" err="1">
                <a:solidFill>
                  <a:srgbClr val="569CD6"/>
                </a:solidFill>
                <a:effectLst/>
                <a:latin typeface="-apple-system"/>
              </a:rPr>
              <a:t>val</a:t>
            </a:r>
            <a:r>
              <a:rPr lang="en-US" b="0" i="0" dirty="0">
                <a:solidFill>
                  <a:srgbClr val="D6D6DD"/>
                </a:solidFill>
                <a:effectLst/>
                <a:latin typeface="-apple-system"/>
              </a:rPr>
              <a:t> hash = </a:t>
            </a:r>
            <a:r>
              <a:rPr lang="en-US" b="0" i="0" dirty="0" err="1">
                <a:solidFill>
                  <a:srgbClr val="D6D6DD"/>
                </a:solidFill>
                <a:effectLst/>
                <a:latin typeface="-apple-system"/>
              </a:rPr>
              <a:t>digest.digest</a:t>
            </a:r>
            <a:r>
              <a:rPr lang="en-US" b="0" i="0" dirty="0">
                <a:solidFill>
                  <a:srgbClr val="D6D6DD"/>
                </a:solidFill>
                <a:effectLst/>
                <a:latin typeface="-apple-system"/>
              </a:rPr>
              <a:t>(</a:t>
            </a:r>
            <a:r>
              <a:rPr lang="en-US" b="0" i="0" dirty="0" err="1">
                <a:solidFill>
                  <a:srgbClr val="D6D6DD"/>
                </a:solidFill>
                <a:effectLst/>
                <a:latin typeface="-apple-system"/>
              </a:rPr>
              <a:t>password.toByteArray</a:t>
            </a:r>
            <a:r>
              <a:rPr lang="en-US" b="0" i="0" dirty="0">
                <a:solidFill>
                  <a:srgbClr val="D6D6DD"/>
                </a:solidFill>
                <a:effectLst/>
                <a:latin typeface="-apple-system"/>
              </a:rPr>
              <a:t>()) </a:t>
            </a:r>
          </a:p>
          <a:p>
            <a:pPr algn="l">
              <a:buFont typeface="Arial" panose="020B0604020202020204" pitchFamily="34" charset="0"/>
              <a:buChar char="•"/>
            </a:pPr>
            <a:r>
              <a:rPr lang="ru-RU" b="0" i="0" dirty="0">
                <a:solidFill>
                  <a:srgbClr val="D6D6DD"/>
                </a:solidFill>
                <a:effectLst/>
                <a:latin typeface="-apple-system"/>
              </a:rPr>
              <a:t>Демонстрация: хеширование паролей</a:t>
            </a:r>
          </a:p>
          <a:p>
            <a:pPr algn="l">
              <a:buFont typeface="Arial" panose="020B0604020202020204" pitchFamily="34" charset="0"/>
              <a:buChar char="•"/>
            </a:pPr>
            <a:r>
              <a:rPr lang="ru-RU" b="0" i="0" dirty="0">
                <a:solidFill>
                  <a:srgbClr val="D6D6DD"/>
                </a:solidFill>
                <a:effectLst/>
                <a:latin typeface="-apple-system"/>
              </a:rPr>
              <a:t>Важность соли при хешировании"</a:t>
            </a:r>
          </a:p>
        </p:txBody>
      </p:sp>
      <p:sp>
        <p:nvSpPr>
          <p:cNvPr id="4" name="Номер слайда 3"/>
          <p:cNvSpPr>
            <a:spLocks noGrp="1"/>
          </p:cNvSpPr>
          <p:nvPr>
            <p:ph type="sldNum" sz="quarter" idx="5"/>
          </p:nvPr>
        </p:nvSpPr>
        <p:spPr/>
        <p:txBody>
          <a:bodyPr/>
          <a:lstStyle/>
          <a:p>
            <a:fld id="{C1C20C24-845E-48E5-964A-D5E61ECDB269}" type="slidenum">
              <a:rPr lang="ru-RU" smtClean="0"/>
              <a:t>15</a:t>
            </a:fld>
            <a:endParaRPr lang="ru-RU"/>
          </a:p>
        </p:txBody>
      </p:sp>
    </p:spTree>
    <p:extLst>
      <p:ext uri="{BB962C8B-B14F-4D97-AF65-F5344CB8AC3E}">
        <p14:creationId xmlns:p14="http://schemas.microsoft.com/office/powerpoint/2010/main" val="3431963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400" b="0" i="0" dirty="0">
                <a:solidFill>
                  <a:srgbClr val="404040"/>
                </a:solidFill>
                <a:effectLst/>
                <a:latin typeface="Inter"/>
              </a:rPr>
              <a:t>Давайте рассмотрим пример шифрования данных с использованием </a:t>
            </a:r>
            <a:r>
              <a:rPr lang="ru-RU" sz="2400" b="0" i="0" dirty="0" err="1">
                <a:solidFill>
                  <a:srgbClr val="404040"/>
                </a:solidFill>
                <a:effectLst/>
                <a:latin typeface="Inter"/>
              </a:rPr>
              <a:t>Jetpack</a:t>
            </a:r>
            <a:r>
              <a:rPr lang="ru-RU" sz="2400" b="0" i="0" dirty="0">
                <a:solidFill>
                  <a:srgbClr val="404040"/>
                </a:solidFill>
                <a:effectLst/>
                <a:latin typeface="Inter"/>
              </a:rPr>
              <a:t> Security. Этот пример показывает, как можно легко и безопасно хранить данные в зашифрованном виде.</a:t>
            </a:r>
            <a:endParaRPr lang="en-US" sz="1600" b="1" dirty="0"/>
          </a:p>
          <a:p>
            <a:endParaRPr lang="en-US" sz="1600" b="1" dirty="0"/>
          </a:p>
          <a:p>
            <a:r>
              <a:rPr lang="en-US" sz="1600" b="1" dirty="0"/>
              <a:t>import </a:t>
            </a:r>
            <a:r>
              <a:rPr lang="en-US" sz="1600" b="1" dirty="0" err="1"/>
              <a:t>androidx.security.crypto.EncryptedFile</a:t>
            </a:r>
            <a:endParaRPr lang="en-US" sz="1600" b="1" dirty="0"/>
          </a:p>
          <a:p>
            <a:r>
              <a:rPr lang="en-US" sz="1600" b="1" dirty="0"/>
              <a:t>import </a:t>
            </a:r>
            <a:r>
              <a:rPr lang="en-US" sz="1600" b="1" dirty="0" err="1"/>
              <a:t>androidx.security.crypto.MasterKey</a:t>
            </a:r>
            <a:endParaRPr lang="en-US" sz="1600" b="1" dirty="0"/>
          </a:p>
          <a:p>
            <a:r>
              <a:rPr lang="en-US" sz="1600" b="1" dirty="0"/>
              <a:t>import </a:t>
            </a:r>
            <a:r>
              <a:rPr lang="en-US" sz="1600" b="1" dirty="0" err="1"/>
              <a:t>java.io.File</a:t>
            </a:r>
            <a:endParaRPr lang="en-US" sz="1600" b="1" dirty="0"/>
          </a:p>
          <a:p>
            <a:endParaRPr lang="en-US" sz="1600" b="1" dirty="0"/>
          </a:p>
          <a:p>
            <a:r>
              <a:rPr lang="en-US" sz="1600" b="1" dirty="0">
                <a:solidFill>
                  <a:schemeClr val="accent2">
                    <a:lumMod val="75000"/>
                  </a:schemeClr>
                </a:solidFill>
              </a:rPr>
              <a:t>// </a:t>
            </a:r>
            <a:r>
              <a:rPr lang="ru-RU" sz="1600" b="1" dirty="0">
                <a:solidFill>
                  <a:schemeClr val="accent2">
                    <a:lumMod val="75000"/>
                  </a:schemeClr>
                </a:solidFill>
              </a:rPr>
              <a:t>Создаем мастер-ключ</a:t>
            </a:r>
          </a:p>
          <a:p>
            <a:r>
              <a:rPr lang="en-US" sz="1600" b="1" dirty="0" err="1"/>
              <a:t>val</a:t>
            </a:r>
            <a:r>
              <a:rPr lang="en-US" sz="1600" b="1" dirty="0"/>
              <a:t> </a:t>
            </a:r>
            <a:r>
              <a:rPr lang="en-US" sz="1600" b="1" dirty="0" err="1"/>
              <a:t>masterKey</a:t>
            </a:r>
            <a:r>
              <a:rPr lang="en-US" sz="1600" b="1" dirty="0"/>
              <a:t> = </a:t>
            </a:r>
            <a:r>
              <a:rPr lang="en-US" sz="1600" b="1" dirty="0" err="1"/>
              <a:t>MasterKey.Builder</a:t>
            </a:r>
            <a:r>
              <a:rPr lang="en-US" sz="1600" b="1" dirty="0"/>
              <a:t>(context)</a:t>
            </a:r>
          </a:p>
          <a:p>
            <a:r>
              <a:rPr lang="en-US" sz="1600" b="1" dirty="0"/>
              <a:t>    .</a:t>
            </a:r>
            <a:r>
              <a:rPr lang="en-US" sz="1600" b="1" dirty="0" err="1"/>
              <a:t>setKeyScheme</a:t>
            </a:r>
            <a:r>
              <a:rPr lang="en-US" sz="1600" b="1" dirty="0"/>
              <a:t>(MasterKey.KeyScheme.AES256_GCM)</a:t>
            </a:r>
          </a:p>
          <a:p>
            <a:r>
              <a:rPr lang="en-US" sz="1600" b="1" dirty="0"/>
              <a:t>    .build()</a:t>
            </a:r>
          </a:p>
          <a:p>
            <a:endParaRPr lang="en-US" sz="1600" b="1" dirty="0"/>
          </a:p>
          <a:p>
            <a:r>
              <a:rPr lang="en-US" sz="1600" b="1" dirty="0"/>
              <a:t>// </a:t>
            </a:r>
            <a:r>
              <a:rPr lang="ru-RU" sz="1600" b="1" dirty="0"/>
              <a:t>Создаем зашифрованный файл</a:t>
            </a:r>
          </a:p>
          <a:p>
            <a:r>
              <a:rPr lang="en-US" sz="1600" b="1" dirty="0" err="1"/>
              <a:t>val</a:t>
            </a:r>
            <a:r>
              <a:rPr lang="en-US" sz="1600" b="1" dirty="0"/>
              <a:t> file = File(</a:t>
            </a:r>
            <a:r>
              <a:rPr lang="en-US" sz="1600" b="1" dirty="0" err="1"/>
              <a:t>context.filesDir</a:t>
            </a:r>
            <a:r>
              <a:rPr lang="en-US" sz="1600" b="1" dirty="0"/>
              <a:t>, "secret_data.txt")</a:t>
            </a:r>
          </a:p>
          <a:p>
            <a:r>
              <a:rPr lang="en-US" sz="1600" b="1" dirty="0" err="1"/>
              <a:t>val</a:t>
            </a:r>
            <a:r>
              <a:rPr lang="en-US" sz="1600" b="1" dirty="0"/>
              <a:t> </a:t>
            </a:r>
            <a:r>
              <a:rPr lang="en-US" sz="1600" b="1" dirty="0" err="1"/>
              <a:t>encryptedFile</a:t>
            </a:r>
            <a:r>
              <a:rPr lang="en-US" sz="1600" b="1" dirty="0"/>
              <a:t> = </a:t>
            </a:r>
            <a:r>
              <a:rPr lang="en-US" sz="1600" b="1" dirty="0" err="1"/>
              <a:t>EncryptedFile.Builder</a:t>
            </a:r>
            <a:r>
              <a:rPr lang="en-US" sz="1600" b="1" dirty="0"/>
              <a:t>(</a:t>
            </a:r>
          </a:p>
          <a:p>
            <a:r>
              <a:rPr lang="en-US" sz="1600" b="1" dirty="0"/>
              <a:t>    context,</a:t>
            </a:r>
          </a:p>
          <a:p>
            <a:r>
              <a:rPr lang="en-US" sz="1600" b="1" dirty="0"/>
              <a:t>    file,</a:t>
            </a:r>
          </a:p>
          <a:p>
            <a:r>
              <a:rPr lang="en-US" sz="1600" b="1" dirty="0"/>
              <a:t>    </a:t>
            </a:r>
            <a:r>
              <a:rPr lang="en-US" sz="1600" b="1" dirty="0" err="1"/>
              <a:t>masterKey</a:t>
            </a:r>
            <a:r>
              <a:rPr lang="en-US" sz="1600" b="1" dirty="0"/>
              <a:t>,</a:t>
            </a:r>
          </a:p>
          <a:p>
            <a:r>
              <a:rPr lang="en-US" sz="1600" b="1" dirty="0"/>
              <a:t>    EncryptedFile.FileEncryptionScheme.AES256_GCM_HKDF_4KB</a:t>
            </a:r>
          </a:p>
          <a:p>
            <a:r>
              <a:rPr lang="en-US" sz="1600" b="1" dirty="0"/>
              <a:t>).build()</a:t>
            </a:r>
          </a:p>
          <a:p>
            <a:endParaRPr lang="en-US" sz="1600" b="1" dirty="0"/>
          </a:p>
          <a:p>
            <a:r>
              <a:rPr lang="en-US" sz="1600" b="1" dirty="0"/>
              <a:t>// </a:t>
            </a:r>
            <a:r>
              <a:rPr lang="ru-RU" sz="1600" b="1" dirty="0"/>
              <a:t>Шифруем данные</a:t>
            </a:r>
          </a:p>
          <a:p>
            <a:r>
              <a:rPr lang="en-US" sz="1600" b="1" dirty="0" err="1"/>
              <a:t>encryptedFile.openFileOutput</a:t>
            </a:r>
            <a:r>
              <a:rPr lang="en-US" sz="1600" b="1" dirty="0"/>
              <a:t>().</a:t>
            </a:r>
            <a:r>
              <a:rPr lang="en-US" sz="1600" b="1" dirty="0" err="1"/>
              <a:t>bufferedWriter</a:t>
            </a:r>
            <a:r>
              <a:rPr lang="en-US" sz="1600" b="1" dirty="0"/>
              <a:t>().use { writer -&gt;</a:t>
            </a:r>
          </a:p>
          <a:p>
            <a:r>
              <a:rPr lang="en-US" sz="1600" b="1" dirty="0"/>
              <a:t>    </a:t>
            </a:r>
            <a:r>
              <a:rPr lang="en-US" sz="1600" b="1" dirty="0" err="1"/>
              <a:t>writer.write</a:t>
            </a:r>
            <a:r>
              <a:rPr lang="en-US" sz="1600" b="1" dirty="0"/>
              <a:t>("</a:t>
            </a:r>
            <a:r>
              <a:rPr lang="ru-RU" sz="1600" b="1" dirty="0"/>
              <a:t>Это секретные данные!")</a:t>
            </a:r>
          </a:p>
          <a:p>
            <a:r>
              <a:rPr lang="ru-RU" sz="1600" b="1" dirty="0"/>
              <a:t>}</a:t>
            </a:r>
          </a:p>
          <a:p>
            <a:endParaRPr lang="ru-RU" sz="1600" b="1" dirty="0"/>
          </a:p>
          <a:p>
            <a:r>
              <a:rPr lang="ru-RU" sz="1600" b="1" dirty="0"/>
              <a:t>// Расшифровываем данные</a:t>
            </a:r>
          </a:p>
          <a:p>
            <a:r>
              <a:rPr lang="en-US" sz="1600" b="1" dirty="0" err="1"/>
              <a:t>val</a:t>
            </a:r>
            <a:r>
              <a:rPr lang="en-US" sz="1600" b="1" dirty="0"/>
              <a:t> </a:t>
            </a:r>
            <a:r>
              <a:rPr lang="en-US" sz="1600" b="1" dirty="0" err="1"/>
              <a:t>decryptedData</a:t>
            </a:r>
            <a:r>
              <a:rPr lang="en-US" sz="1600" b="1" dirty="0"/>
              <a:t> = </a:t>
            </a:r>
            <a:r>
              <a:rPr lang="en-US" sz="1600" b="1" dirty="0" err="1"/>
              <a:t>encryptedFile.openFileInput</a:t>
            </a:r>
            <a:r>
              <a:rPr lang="en-US" sz="1600" b="1" dirty="0"/>
              <a:t>().</a:t>
            </a:r>
            <a:r>
              <a:rPr lang="en-US" sz="1600" b="1" dirty="0" err="1"/>
              <a:t>bufferedReader</a:t>
            </a:r>
            <a:r>
              <a:rPr lang="en-US" sz="1600" b="1" dirty="0"/>
              <a:t>().use { reader -&gt;</a:t>
            </a:r>
          </a:p>
          <a:p>
            <a:r>
              <a:rPr lang="en-US" sz="1600" b="1" dirty="0"/>
              <a:t>    </a:t>
            </a:r>
            <a:r>
              <a:rPr lang="en-US" sz="1600" b="1" dirty="0" err="1"/>
              <a:t>reader.readText</a:t>
            </a:r>
            <a:r>
              <a:rPr lang="en-US" sz="1600" b="1" dirty="0"/>
              <a:t>()</a:t>
            </a:r>
          </a:p>
          <a:p>
            <a:r>
              <a:rPr lang="en-US" sz="1600" b="1" dirty="0"/>
              <a:t>}</a:t>
            </a:r>
          </a:p>
          <a:p>
            <a:endParaRPr lang="en-US" sz="1600" b="1" dirty="0"/>
          </a:p>
          <a:p>
            <a:r>
              <a:rPr lang="en-US" sz="1600" b="1" dirty="0" err="1"/>
              <a:t>println</a:t>
            </a:r>
            <a:r>
              <a:rPr lang="en-US" sz="1600" b="1" dirty="0"/>
              <a:t>(</a:t>
            </a:r>
            <a:r>
              <a:rPr lang="en-US" sz="1600" b="1" dirty="0" err="1"/>
              <a:t>decryptedData</a:t>
            </a:r>
            <a:r>
              <a:rPr lang="en-US" sz="1600" b="1" dirty="0"/>
              <a:t>) // </a:t>
            </a:r>
            <a:r>
              <a:rPr lang="ru-RU" sz="1600" b="1" dirty="0"/>
              <a:t>Вывод: "Это секретные данные!“</a:t>
            </a:r>
            <a:endParaRPr lang="en-US" sz="1600" b="1" dirty="0"/>
          </a:p>
          <a:p>
            <a:endParaRPr lang="en-US" sz="1600" b="1" dirty="0"/>
          </a:p>
          <a:p>
            <a:endParaRPr lang="en-US" sz="1600" b="1" dirty="0"/>
          </a:p>
          <a:p>
            <a:endParaRPr lang="en-US" sz="1600" b="1" dirty="0"/>
          </a:p>
          <a:p>
            <a:pPr algn="l"/>
            <a:r>
              <a:rPr lang="ru-RU" sz="2400" b="1" i="0" dirty="0">
                <a:solidFill>
                  <a:srgbClr val="404040"/>
                </a:solidFill>
                <a:effectLst/>
                <a:latin typeface="Inter"/>
              </a:rPr>
              <a:t>Разбор написанного кода</a:t>
            </a:r>
          </a:p>
          <a:p>
            <a:pPr algn="l">
              <a:buFont typeface="+mj-lt"/>
              <a:buAutoNum type="arabicPeriod"/>
            </a:pPr>
            <a:r>
              <a:rPr lang="en-US" sz="2400" b="1" i="0" dirty="0" err="1">
                <a:solidFill>
                  <a:srgbClr val="404040"/>
                </a:solidFill>
                <a:effectLst/>
                <a:latin typeface="Inter"/>
              </a:rPr>
              <a:t>MasterKey</a:t>
            </a:r>
            <a:r>
              <a:rPr lang="en-US" sz="2400" b="0" i="0" dirty="0">
                <a:solidFill>
                  <a:srgbClr val="404040"/>
                </a:solidFill>
                <a:effectLst/>
                <a:latin typeface="Inter"/>
              </a:rPr>
              <a:t>: </a:t>
            </a:r>
            <a:r>
              <a:rPr lang="ru-RU" sz="2400" b="0" i="0" dirty="0">
                <a:solidFill>
                  <a:srgbClr val="404040"/>
                </a:solidFill>
                <a:effectLst/>
                <a:latin typeface="Inter"/>
              </a:rPr>
              <a:t>Используется для создания ключа шифрования.</a:t>
            </a:r>
          </a:p>
          <a:p>
            <a:pPr algn="l">
              <a:buFont typeface="+mj-lt"/>
              <a:buAutoNum type="arabicPeriod"/>
            </a:pPr>
            <a:r>
              <a:rPr lang="en-US" sz="2400" b="1" i="0" dirty="0" err="1">
                <a:solidFill>
                  <a:srgbClr val="404040"/>
                </a:solidFill>
                <a:effectLst/>
                <a:latin typeface="Inter"/>
              </a:rPr>
              <a:t>EncryptedFile</a:t>
            </a:r>
            <a:r>
              <a:rPr lang="en-US" sz="2400" b="0" i="0" dirty="0">
                <a:solidFill>
                  <a:srgbClr val="404040"/>
                </a:solidFill>
                <a:effectLst/>
                <a:latin typeface="Inter"/>
              </a:rPr>
              <a:t>: </a:t>
            </a:r>
            <a:r>
              <a:rPr lang="ru-RU" sz="2400" b="0" i="0" dirty="0">
                <a:solidFill>
                  <a:srgbClr val="404040"/>
                </a:solidFill>
                <a:effectLst/>
                <a:latin typeface="Inter"/>
              </a:rPr>
              <a:t>Предоставляет </a:t>
            </a:r>
            <a:r>
              <a:rPr lang="en-US" sz="2400" b="0" i="0" dirty="0">
                <a:solidFill>
                  <a:srgbClr val="404040"/>
                </a:solidFill>
                <a:effectLst/>
                <a:latin typeface="Inter"/>
              </a:rPr>
              <a:t>API </a:t>
            </a:r>
            <a:r>
              <a:rPr lang="ru-RU" sz="2400" b="0" i="0" dirty="0">
                <a:solidFill>
                  <a:srgbClr val="404040"/>
                </a:solidFill>
                <a:effectLst/>
                <a:latin typeface="Inter"/>
              </a:rPr>
              <a:t>для работы с зашифрованными файлами.</a:t>
            </a:r>
          </a:p>
          <a:p>
            <a:pPr algn="l">
              <a:buFont typeface="+mj-lt"/>
              <a:buAutoNum type="arabicPeriod"/>
            </a:pPr>
            <a:r>
              <a:rPr lang="en-US" sz="2400" b="1" i="0" dirty="0" err="1">
                <a:solidFill>
                  <a:srgbClr val="404040"/>
                </a:solidFill>
                <a:effectLst/>
                <a:latin typeface="Inter"/>
              </a:rPr>
              <a:t>BufferedWriter</a:t>
            </a:r>
            <a:r>
              <a:rPr lang="en-US" sz="2400" b="1" i="0" dirty="0">
                <a:solidFill>
                  <a:srgbClr val="404040"/>
                </a:solidFill>
                <a:effectLst/>
                <a:latin typeface="Inter"/>
              </a:rPr>
              <a:t>/</a:t>
            </a:r>
            <a:r>
              <a:rPr lang="en-US" sz="2400" b="1" i="0" dirty="0" err="1">
                <a:solidFill>
                  <a:srgbClr val="404040"/>
                </a:solidFill>
                <a:effectLst/>
                <a:latin typeface="Inter"/>
              </a:rPr>
              <a:t>BufferedReader</a:t>
            </a:r>
            <a:r>
              <a:rPr lang="en-US" sz="2400" b="0" i="0" dirty="0">
                <a:solidFill>
                  <a:srgbClr val="404040"/>
                </a:solidFill>
                <a:effectLst/>
                <a:latin typeface="Inter"/>
              </a:rPr>
              <a:t>: </a:t>
            </a:r>
            <a:r>
              <a:rPr lang="ru-RU" sz="2400" b="0" i="0" dirty="0">
                <a:solidFill>
                  <a:srgbClr val="404040"/>
                </a:solidFill>
                <a:effectLst/>
                <a:latin typeface="Inter"/>
              </a:rPr>
              <a:t>Для записи и чтения данных.</a:t>
            </a:r>
          </a:p>
          <a:p>
            <a:pPr algn="l"/>
            <a:r>
              <a:rPr lang="ru-RU" sz="2400" b="1" i="0" dirty="0">
                <a:solidFill>
                  <a:srgbClr val="404040"/>
                </a:solidFill>
                <a:effectLst/>
                <a:latin typeface="Inter"/>
              </a:rPr>
              <a:t>Модификаторы и свойства:</a:t>
            </a:r>
          </a:p>
          <a:p>
            <a:pPr algn="l">
              <a:buFont typeface="Arial" panose="020B0604020202020204" pitchFamily="34" charset="0"/>
              <a:buChar char="•"/>
            </a:pPr>
            <a:r>
              <a:rPr lang="en-US" sz="2400" b="1" i="0" dirty="0" err="1">
                <a:solidFill>
                  <a:srgbClr val="404040"/>
                </a:solidFill>
                <a:effectLst/>
                <a:latin typeface="Inter"/>
              </a:rPr>
              <a:t>FileEncryptionScheme</a:t>
            </a:r>
            <a:r>
              <a:rPr lang="en-US" sz="2400" b="0" i="0" dirty="0">
                <a:solidFill>
                  <a:srgbClr val="404040"/>
                </a:solidFill>
                <a:effectLst/>
                <a:latin typeface="Inter"/>
              </a:rPr>
              <a:t>: </a:t>
            </a:r>
            <a:r>
              <a:rPr lang="ru-RU" sz="2400" b="0" i="0" dirty="0">
                <a:solidFill>
                  <a:srgbClr val="404040"/>
                </a:solidFill>
                <a:effectLst/>
                <a:latin typeface="Inter"/>
              </a:rPr>
              <a:t>Определяет схему шифрования (</a:t>
            </a:r>
            <a:r>
              <a:rPr lang="en-US" sz="2400" b="0" i="0" dirty="0">
                <a:solidFill>
                  <a:srgbClr val="404040"/>
                </a:solidFill>
                <a:effectLst/>
                <a:latin typeface="Inter"/>
              </a:rPr>
              <a:t>AES256_GCM_HKDF_4KB).</a:t>
            </a:r>
          </a:p>
          <a:p>
            <a:pPr algn="l">
              <a:buFont typeface="Arial" panose="020B0604020202020204" pitchFamily="34" charset="0"/>
              <a:buChar char="•"/>
            </a:pPr>
            <a:r>
              <a:rPr lang="en-US" sz="2400" b="1" i="0" dirty="0" err="1">
                <a:solidFill>
                  <a:srgbClr val="404040"/>
                </a:solidFill>
                <a:effectLst/>
                <a:latin typeface="Inter"/>
              </a:rPr>
              <a:t>KeyScheme</a:t>
            </a:r>
            <a:r>
              <a:rPr lang="en-US" sz="2400" b="0" i="0" dirty="0">
                <a:solidFill>
                  <a:srgbClr val="404040"/>
                </a:solidFill>
                <a:effectLst/>
                <a:latin typeface="Inter"/>
              </a:rPr>
              <a:t>: </a:t>
            </a:r>
            <a:r>
              <a:rPr lang="ru-RU" sz="2400" b="0" i="0" dirty="0">
                <a:solidFill>
                  <a:srgbClr val="404040"/>
                </a:solidFill>
                <a:effectLst/>
                <a:latin typeface="Inter"/>
              </a:rPr>
              <a:t>Определяет схему генерации ключа (</a:t>
            </a:r>
            <a:r>
              <a:rPr lang="en-US" sz="2400" b="0" i="0" dirty="0">
                <a:solidFill>
                  <a:srgbClr val="404040"/>
                </a:solidFill>
                <a:effectLst/>
                <a:latin typeface="Inter"/>
              </a:rPr>
              <a:t>AES256_GCM).</a:t>
            </a:r>
          </a:p>
          <a:p>
            <a:endParaRPr lang="ru-RU" sz="1600" b="1" dirty="0"/>
          </a:p>
        </p:txBody>
      </p:sp>
      <p:sp>
        <p:nvSpPr>
          <p:cNvPr id="4" name="Номер слайда 3"/>
          <p:cNvSpPr>
            <a:spLocks noGrp="1"/>
          </p:cNvSpPr>
          <p:nvPr>
            <p:ph type="sldNum" sz="quarter" idx="5"/>
          </p:nvPr>
        </p:nvSpPr>
        <p:spPr/>
        <p:txBody>
          <a:bodyPr/>
          <a:lstStyle/>
          <a:p>
            <a:fld id="{C1C20C24-845E-48E5-964A-D5E61ECDB269}" type="slidenum">
              <a:rPr lang="ru-RU" smtClean="0"/>
              <a:t>16</a:t>
            </a:fld>
            <a:endParaRPr lang="ru-RU"/>
          </a:p>
        </p:txBody>
      </p:sp>
    </p:spTree>
    <p:extLst>
      <p:ext uri="{BB962C8B-B14F-4D97-AF65-F5344CB8AC3E}">
        <p14:creationId xmlns:p14="http://schemas.microsoft.com/office/powerpoint/2010/main" val="3855117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buFont typeface="Arial" panose="020B0604020202020204" pitchFamily="34" charset="0"/>
              <a:buChar char="•"/>
            </a:pPr>
            <a:r>
              <a:rPr lang="ru-RU" b="0" i="0" dirty="0">
                <a:solidFill>
                  <a:srgbClr val="D6D6DD"/>
                </a:solidFill>
                <a:effectLst/>
                <a:latin typeface="-apple-system"/>
              </a:rPr>
              <a:t>Аналогия: представьте обычный замок и ключ</a:t>
            </a:r>
          </a:p>
          <a:p>
            <a:pPr algn="l">
              <a:buFont typeface="Arial" panose="020B0604020202020204" pitchFamily="34" charset="0"/>
              <a:buChar char="•"/>
            </a:pPr>
            <a:r>
              <a:rPr lang="ru-RU" b="0" i="0" dirty="0">
                <a:solidFill>
                  <a:srgbClr val="D6D6DD"/>
                </a:solidFill>
                <a:effectLst/>
                <a:latin typeface="-apple-system"/>
              </a:rPr>
              <a:t>Алгоритм </a:t>
            </a:r>
            <a:r>
              <a:rPr lang="en-US" b="0" i="0" dirty="0" err="1">
                <a:solidFill>
                  <a:srgbClr val="D6D6DD"/>
                </a:solidFill>
                <a:effectLst/>
                <a:latin typeface="-apple-system"/>
              </a:rPr>
              <a:t>AES:</a:t>
            </a:r>
            <a:r>
              <a:rPr lang="en-US" b="0" i="0" dirty="0" err="1">
                <a:solidFill>
                  <a:srgbClr val="569CD6"/>
                </a:solidFill>
                <a:effectLst/>
                <a:latin typeface="-apple-system"/>
              </a:rPr>
              <a:t>val</a:t>
            </a:r>
            <a:r>
              <a:rPr lang="en-US" b="0" i="0" dirty="0">
                <a:solidFill>
                  <a:srgbClr val="D6D6DD"/>
                </a:solidFill>
                <a:effectLst/>
                <a:latin typeface="-apple-system"/>
              </a:rPr>
              <a:t> cipher = </a:t>
            </a:r>
            <a:r>
              <a:rPr lang="en-US" b="0" i="0" dirty="0" err="1">
                <a:solidFill>
                  <a:srgbClr val="D6D6DD"/>
                </a:solidFill>
                <a:effectLst/>
                <a:latin typeface="-apple-system"/>
              </a:rPr>
              <a:t>Cipher.getInstance</a:t>
            </a:r>
            <a:r>
              <a:rPr lang="en-US" b="0" i="0" dirty="0">
                <a:solidFill>
                  <a:srgbClr val="D6D6DD"/>
                </a:solidFill>
                <a:effectLst/>
                <a:latin typeface="-apple-system"/>
              </a:rPr>
              <a:t>(</a:t>
            </a:r>
            <a:r>
              <a:rPr lang="en-US" b="0" i="0" dirty="0">
                <a:solidFill>
                  <a:srgbClr val="D69D85"/>
                </a:solidFill>
                <a:effectLst/>
                <a:latin typeface="-apple-system"/>
              </a:rPr>
              <a:t>"AES/GCM/</a:t>
            </a:r>
            <a:r>
              <a:rPr lang="en-US" b="0" i="0" dirty="0" err="1">
                <a:solidFill>
                  <a:srgbClr val="D69D85"/>
                </a:solidFill>
                <a:effectLst/>
                <a:latin typeface="-apple-system"/>
              </a:rPr>
              <a:t>NoPadding</a:t>
            </a:r>
            <a:r>
              <a:rPr lang="en-US" b="0" i="0" dirty="0">
                <a:solidFill>
                  <a:srgbClr val="D69D85"/>
                </a:solidFill>
                <a:effectLst/>
                <a:latin typeface="-apple-system"/>
              </a:rPr>
              <a:t>"</a:t>
            </a:r>
            <a:r>
              <a:rPr lang="en-US" b="0" i="0" dirty="0">
                <a:solidFill>
                  <a:srgbClr val="D6D6DD"/>
                </a:solidFill>
                <a:effectLst/>
                <a:latin typeface="-apple-system"/>
              </a:rPr>
              <a:t>) </a:t>
            </a:r>
            <a:r>
              <a:rPr lang="en-US" b="0" i="0" dirty="0" err="1">
                <a:solidFill>
                  <a:srgbClr val="D6D6DD"/>
                </a:solidFill>
                <a:effectLst/>
                <a:latin typeface="-apple-system"/>
              </a:rPr>
              <a:t>cipher.</a:t>
            </a:r>
            <a:r>
              <a:rPr lang="en-US" b="0" i="0" dirty="0" err="1">
                <a:solidFill>
                  <a:srgbClr val="569CD6"/>
                </a:solidFill>
                <a:effectLst/>
                <a:latin typeface="-apple-system"/>
              </a:rPr>
              <a:t>init</a:t>
            </a:r>
            <a:r>
              <a:rPr lang="en-US" b="0" i="0" dirty="0">
                <a:solidFill>
                  <a:srgbClr val="D6D6DD"/>
                </a:solidFill>
                <a:effectLst/>
                <a:latin typeface="-apple-system"/>
              </a:rPr>
              <a:t>(</a:t>
            </a:r>
            <a:r>
              <a:rPr lang="en-US" b="0" i="0" dirty="0" err="1">
                <a:solidFill>
                  <a:srgbClr val="D6D6DD"/>
                </a:solidFill>
                <a:effectLst/>
                <a:latin typeface="-apple-system"/>
              </a:rPr>
              <a:t>Cipher.ENCRYPT_MODE</a:t>
            </a:r>
            <a:r>
              <a:rPr lang="en-US" b="0" i="0" dirty="0">
                <a:solidFill>
                  <a:srgbClr val="D6D6DD"/>
                </a:solidFill>
                <a:effectLst/>
                <a:latin typeface="-apple-system"/>
              </a:rPr>
              <a:t>, </a:t>
            </a:r>
            <a:r>
              <a:rPr lang="en-US" b="0" i="0" dirty="0" err="1">
                <a:solidFill>
                  <a:srgbClr val="D6D6DD"/>
                </a:solidFill>
                <a:effectLst/>
                <a:latin typeface="-apple-system"/>
              </a:rPr>
              <a:t>secretKey</a:t>
            </a:r>
            <a:r>
              <a:rPr lang="en-US" b="0" i="0" dirty="0">
                <a:solidFill>
                  <a:srgbClr val="D6D6DD"/>
                </a:solidFill>
                <a:effectLst/>
                <a:latin typeface="-apple-system"/>
              </a:rPr>
              <a:t>) </a:t>
            </a:r>
            <a:r>
              <a:rPr lang="en-US" b="0" i="0" dirty="0" err="1">
                <a:solidFill>
                  <a:srgbClr val="569CD6"/>
                </a:solidFill>
                <a:effectLst/>
                <a:latin typeface="-apple-system"/>
              </a:rPr>
              <a:t>val</a:t>
            </a:r>
            <a:r>
              <a:rPr lang="en-US" b="0" i="0" dirty="0">
                <a:solidFill>
                  <a:srgbClr val="D6D6DD"/>
                </a:solidFill>
                <a:effectLst/>
                <a:latin typeface="-apple-system"/>
              </a:rPr>
              <a:t> encrypted = </a:t>
            </a:r>
            <a:r>
              <a:rPr lang="en-US" b="0" i="0" dirty="0" err="1">
                <a:solidFill>
                  <a:srgbClr val="D6D6DD"/>
                </a:solidFill>
                <a:effectLst/>
                <a:latin typeface="-apple-system"/>
              </a:rPr>
              <a:t>cipher.doFinal</a:t>
            </a:r>
            <a:r>
              <a:rPr lang="en-US" b="0" i="0" dirty="0">
                <a:solidFill>
                  <a:srgbClr val="D6D6DD"/>
                </a:solidFill>
                <a:effectLst/>
                <a:latin typeface="-apple-system"/>
              </a:rPr>
              <a:t>(</a:t>
            </a:r>
            <a:r>
              <a:rPr lang="en-US" b="0" i="0" dirty="0">
                <a:solidFill>
                  <a:srgbClr val="569CD6"/>
                </a:solidFill>
                <a:effectLst/>
                <a:latin typeface="-apple-system"/>
              </a:rPr>
              <a:t>data</a:t>
            </a:r>
            <a:r>
              <a:rPr lang="en-US" b="0" i="0" dirty="0">
                <a:solidFill>
                  <a:srgbClr val="D6D6DD"/>
                </a:solidFill>
                <a:effectLst/>
                <a:latin typeface="-apple-system"/>
              </a:rPr>
              <a:t>) </a:t>
            </a:r>
          </a:p>
          <a:p>
            <a:pPr algn="l">
              <a:buFont typeface="Arial" panose="020B0604020202020204" pitchFamily="34" charset="0"/>
              <a:buChar char="•"/>
            </a:pPr>
            <a:r>
              <a:rPr lang="ru-RU" b="0" i="0" dirty="0">
                <a:solidFill>
                  <a:srgbClr val="D6D6DD"/>
                </a:solidFill>
                <a:effectLst/>
                <a:latin typeface="-apple-system"/>
              </a:rPr>
              <a:t>Демонстрация: показать процесс шифрования текста</a:t>
            </a:r>
          </a:p>
          <a:p>
            <a:pPr algn="l">
              <a:buFont typeface="Arial" panose="020B0604020202020204" pitchFamily="34" charset="0"/>
              <a:buChar char="•"/>
            </a:pPr>
            <a:r>
              <a:rPr lang="ru-RU" b="0" i="0" dirty="0">
                <a:solidFill>
                  <a:srgbClr val="D6D6DD"/>
                </a:solidFill>
                <a:effectLst/>
                <a:latin typeface="-apple-system"/>
              </a:rPr>
              <a:t>Плюсы: быстрое шифрование больших объемов данных</a:t>
            </a:r>
          </a:p>
          <a:p>
            <a:pPr algn="l">
              <a:buFont typeface="Arial" panose="020B0604020202020204" pitchFamily="34" charset="0"/>
              <a:buChar char="•"/>
            </a:pPr>
            <a:r>
              <a:rPr lang="ru-RU" b="0" i="0" dirty="0">
                <a:solidFill>
                  <a:srgbClr val="D6D6DD"/>
                </a:solidFill>
                <a:effectLst/>
                <a:latin typeface="-apple-system"/>
              </a:rPr>
              <a:t>Минусы: проблема передачи ключа</a:t>
            </a:r>
          </a:p>
          <a:p>
            <a:endParaRPr lang="ru-RU" dirty="0"/>
          </a:p>
        </p:txBody>
      </p:sp>
      <p:sp>
        <p:nvSpPr>
          <p:cNvPr id="4" name="Номер слайда 3"/>
          <p:cNvSpPr>
            <a:spLocks noGrp="1"/>
          </p:cNvSpPr>
          <p:nvPr>
            <p:ph type="sldNum" sz="quarter" idx="5"/>
          </p:nvPr>
        </p:nvSpPr>
        <p:spPr/>
        <p:txBody>
          <a:bodyPr/>
          <a:lstStyle/>
          <a:p>
            <a:fld id="{C1C20C24-845E-48E5-964A-D5E61ECDB269}" type="slidenum">
              <a:rPr lang="ru-RU" smtClean="0"/>
              <a:t>17</a:t>
            </a:fld>
            <a:endParaRPr lang="ru-RU"/>
          </a:p>
        </p:txBody>
      </p:sp>
    </p:spTree>
    <p:extLst>
      <p:ext uri="{BB962C8B-B14F-4D97-AF65-F5344CB8AC3E}">
        <p14:creationId xmlns:p14="http://schemas.microsoft.com/office/powerpoint/2010/main" val="3757809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1" i="0" dirty="0">
                <a:solidFill>
                  <a:srgbClr val="333333"/>
                </a:solidFill>
                <a:effectLst/>
                <a:latin typeface="YS Text"/>
              </a:rPr>
              <a:t>HTTPS (</a:t>
            </a:r>
            <a:r>
              <a:rPr lang="ru-RU" b="1" i="0" dirty="0" err="1">
                <a:solidFill>
                  <a:srgbClr val="333333"/>
                </a:solidFill>
                <a:effectLst/>
                <a:latin typeface="YS Text"/>
              </a:rPr>
              <a:t>HyperText</a:t>
            </a:r>
            <a:r>
              <a:rPr lang="ru-RU" b="1" i="0" dirty="0">
                <a:solidFill>
                  <a:srgbClr val="333333"/>
                </a:solidFill>
                <a:effectLst/>
                <a:latin typeface="YS Text"/>
              </a:rPr>
              <a:t> Transfer Protocol Secure)</a:t>
            </a:r>
            <a:r>
              <a:rPr lang="ru-RU" b="0" i="0" dirty="0">
                <a:solidFill>
                  <a:srgbClr val="333333"/>
                </a:solidFill>
                <a:effectLst/>
                <a:latin typeface="YS Text"/>
              </a:rPr>
              <a:t> — это </a:t>
            </a:r>
            <a:r>
              <a:rPr lang="ru-RU" b="1" i="0" dirty="0">
                <a:solidFill>
                  <a:srgbClr val="333333"/>
                </a:solidFill>
                <a:effectLst/>
                <a:latin typeface="YS Text"/>
              </a:rPr>
              <a:t>расширенная версия протокола HTTP, который создан для безопасной передачи данных между клиентом (например, браузером) и веб-сервером</a:t>
            </a:r>
            <a:r>
              <a:rPr lang="ru-RU" b="0" i="0" dirty="0">
                <a:solidFill>
                  <a:srgbClr val="333333"/>
                </a:solidFill>
                <a:effectLst/>
                <a:latin typeface="YS Text"/>
              </a:rPr>
              <a:t>.  </a:t>
            </a:r>
            <a:r>
              <a:rPr lang="ru-RU" b="0" i="0" u="none" strike="noStrike" dirty="0">
                <a:solidFill>
                  <a:srgbClr val="333333"/>
                </a:solidFill>
                <a:effectLst/>
                <a:latin typeface="YS Text"/>
                <a:hlinkClick r:id="rId3"/>
              </a:rPr>
              <a:t>1</a:t>
            </a:r>
            <a:endParaRPr lang="ru-RU" b="0" i="0" dirty="0">
              <a:solidFill>
                <a:srgbClr val="333333"/>
              </a:solidFill>
              <a:effectLst/>
              <a:latin typeface="YS Text"/>
            </a:endParaRPr>
          </a:p>
          <a:p>
            <a:pPr algn="l"/>
            <a:r>
              <a:rPr lang="ru-RU" b="0" i="0" dirty="0">
                <a:solidFill>
                  <a:srgbClr val="333333"/>
                </a:solidFill>
                <a:effectLst/>
                <a:latin typeface="YS Text"/>
              </a:rPr>
              <a:t>Основная особенность — использование шифрования для защиты передаваемой информации. Это предотвращает возможность перехвата и чтения данных третьими лицами, что особенно важно при работе с конфиденциальной информацией, такой как логины, пароли, данные кредитных карт и личные данные.</a:t>
            </a:r>
          </a:p>
          <a:p>
            <a:pPr algn="l"/>
            <a:endParaRPr lang="ru-RU" b="1" i="0" dirty="0">
              <a:solidFill>
                <a:srgbClr val="333333"/>
              </a:solidFill>
              <a:effectLst/>
              <a:latin typeface="YS Text"/>
            </a:endParaRPr>
          </a:p>
          <a:p>
            <a:pPr algn="l"/>
            <a:endParaRPr lang="ru-RU" b="1" i="0" dirty="0">
              <a:solidFill>
                <a:srgbClr val="333333"/>
              </a:solidFill>
              <a:effectLst/>
              <a:latin typeface="YS Text"/>
            </a:endParaRPr>
          </a:p>
          <a:p>
            <a:pPr algn="l"/>
            <a:r>
              <a:rPr lang="ru-RU" b="1" i="0" dirty="0" err="1">
                <a:solidFill>
                  <a:srgbClr val="333333"/>
                </a:solidFill>
                <a:effectLst/>
                <a:latin typeface="YS Text"/>
              </a:rPr>
              <a:t>Certificate</a:t>
            </a:r>
            <a:r>
              <a:rPr lang="ru-RU" b="1" i="0" dirty="0">
                <a:solidFill>
                  <a:srgbClr val="333333"/>
                </a:solidFill>
                <a:effectLst/>
                <a:latin typeface="YS Text"/>
              </a:rPr>
              <a:t> </a:t>
            </a:r>
            <a:r>
              <a:rPr lang="ru-RU" b="1" i="0" dirty="0" err="1">
                <a:solidFill>
                  <a:srgbClr val="333333"/>
                </a:solidFill>
                <a:effectLst/>
                <a:latin typeface="YS Text"/>
              </a:rPr>
              <a:t>pinning</a:t>
            </a:r>
            <a:r>
              <a:rPr lang="ru-RU" b="0" i="0" dirty="0">
                <a:solidFill>
                  <a:srgbClr val="333333"/>
                </a:solidFill>
                <a:effectLst/>
                <a:latin typeface="YS Text"/>
              </a:rPr>
              <a:t> — это </a:t>
            </a:r>
            <a:r>
              <a:rPr lang="ru-RU" b="1" i="0" dirty="0">
                <a:solidFill>
                  <a:srgbClr val="333333"/>
                </a:solidFill>
                <a:effectLst/>
                <a:latin typeface="YS Text"/>
              </a:rPr>
              <a:t>механизм безопасности, используемый в контексте аутентификации соединений между клиентом и сервером</a:t>
            </a:r>
            <a:r>
              <a:rPr lang="ru-RU" b="0" i="0" dirty="0">
                <a:solidFill>
                  <a:srgbClr val="333333"/>
                </a:solidFill>
                <a:effectLst/>
                <a:latin typeface="YS Text"/>
              </a:rPr>
              <a:t>. В частности, он применяется для безопасной связи по протоколам HTTPS или TLS. </a:t>
            </a:r>
            <a:r>
              <a:rPr lang="ru-RU" b="0" i="0" u="none" strike="noStrike" dirty="0">
                <a:solidFill>
                  <a:srgbClr val="333333"/>
                </a:solidFill>
                <a:effectLst/>
                <a:latin typeface="YS Text"/>
                <a:hlinkClick r:id="rId4"/>
              </a:rPr>
              <a:t>3</a:t>
            </a:r>
            <a:endParaRPr lang="ru-RU" b="0" i="0" dirty="0">
              <a:solidFill>
                <a:srgbClr val="333333"/>
              </a:solidFill>
              <a:effectLst/>
              <a:latin typeface="YS Text"/>
            </a:endParaRPr>
          </a:p>
          <a:p>
            <a:pPr algn="l"/>
            <a:r>
              <a:rPr lang="ru-RU" b="1" i="0" dirty="0">
                <a:solidFill>
                  <a:srgbClr val="333333"/>
                </a:solidFill>
                <a:effectLst/>
                <a:latin typeface="YS Text"/>
              </a:rPr>
              <a:t>Основная цель </a:t>
            </a:r>
            <a:r>
              <a:rPr lang="ru-RU" b="1" i="0" dirty="0" err="1">
                <a:solidFill>
                  <a:srgbClr val="333333"/>
                </a:solidFill>
                <a:effectLst/>
                <a:latin typeface="YS Text"/>
              </a:rPr>
              <a:t>certificate</a:t>
            </a:r>
            <a:r>
              <a:rPr lang="ru-RU" b="1" i="0" dirty="0">
                <a:solidFill>
                  <a:srgbClr val="333333"/>
                </a:solidFill>
                <a:effectLst/>
                <a:latin typeface="YS Text"/>
              </a:rPr>
              <a:t> </a:t>
            </a:r>
            <a:r>
              <a:rPr lang="ru-RU" b="1" i="0" dirty="0" err="1">
                <a:solidFill>
                  <a:srgbClr val="333333"/>
                </a:solidFill>
                <a:effectLst/>
                <a:latin typeface="YS Text"/>
              </a:rPr>
              <a:t>pinning</a:t>
            </a:r>
            <a:r>
              <a:rPr lang="ru-RU" b="0" i="0" dirty="0">
                <a:solidFill>
                  <a:srgbClr val="333333"/>
                </a:solidFill>
                <a:effectLst/>
                <a:latin typeface="YS Text"/>
              </a:rPr>
              <a:t> — повысить безопасность соединения, снизив риск MITM-атак (атаки «человек посередине») и обеспечив, чтобы клиент общался только с доверенным сервером. </a:t>
            </a:r>
            <a:r>
              <a:rPr lang="ru-RU" b="0" i="0" u="none" strike="noStrike" dirty="0">
                <a:solidFill>
                  <a:srgbClr val="333333"/>
                </a:solidFill>
                <a:effectLst/>
                <a:latin typeface="YS Text"/>
                <a:hlinkClick r:id="rId4"/>
              </a:rPr>
              <a:t>3</a:t>
            </a:r>
            <a:endParaRPr lang="ru-RU" b="0" i="0" dirty="0">
              <a:solidFill>
                <a:srgbClr val="333333"/>
              </a:solidFill>
              <a:effectLst/>
              <a:latin typeface="YS Text"/>
            </a:endParaRPr>
          </a:p>
          <a:p>
            <a:pPr algn="l"/>
            <a:r>
              <a:rPr lang="ru-RU" b="1" i="0" dirty="0">
                <a:solidFill>
                  <a:srgbClr val="333333"/>
                </a:solidFill>
                <a:effectLst/>
                <a:latin typeface="YS Text"/>
              </a:rPr>
              <a:t>Принцип работы </a:t>
            </a:r>
            <a:r>
              <a:rPr lang="ru-RU" b="1" i="0" dirty="0" err="1">
                <a:solidFill>
                  <a:srgbClr val="333333"/>
                </a:solidFill>
                <a:effectLst/>
                <a:latin typeface="YS Text"/>
              </a:rPr>
              <a:t>certificate</a:t>
            </a:r>
            <a:r>
              <a:rPr lang="ru-RU" b="1" i="0" dirty="0">
                <a:solidFill>
                  <a:srgbClr val="333333"/>
                </a:solidFill>
                <a:effectLst/>
                <a:latin typeface="YS Text"/>
              </a:rPr>
              <a:t> </a:t>
            </a:r>
            <a:r>
              <a:rPr lang="ru-RU" b="1" i="0" dirty="0" err="1">
                <a:solidFill>
                  <a:srgbClr val="333333"/>
                </a:solidFill>
                <a:effectLst/>
                <a:latin typeface="YS Text"/>
              </a:rPr>
              <a:t>pinning</a:t>
            </a:r>
            <a:r>
              <a:rPr lang="ru-RU" b="0" i="0" dirty="0">
                <a:solidFill>
                  <a:srgbClr val="333333"/>
                </a:solidFill>
                <a:effectLst/>
                <a:latin typeface="YS Text"/>
              </a:rPr>
              <a:t>: вместо того, чтобы п</a:t>
            </a:r>
          </a:p>
          <a:p>
            <a:pPr algn="l"/>
            <a:endParaRPr lang="ru-RU" b="1" i="0" dirty="0">
              <a:solidFill>
                <a:srgbClr val="333333"/>
              </a:solidFill>
              <a:effectLst/>
              <a:latin typeface="YS Text"/>
            </a:endParaRPr>
          </a:p>
          <a:p>
            <a:pPr algn="l"/>
            <a:r>
              <a:rPr lang="ru-RU" b="1" i="0" dirty="0">
                <a:solidFill>
                  <a:srgbClr val="333333"/>
                </a:solidFill>
                <a:effectLst/>
                <a:latin typeface="YS Text"/>
              </a:rPr>
              <a:t>HTTPS </a:t>
            </a:r>
            <a:r>
              <a:rPr lang="ru-RU" b="1" i="0" dirty="0" err="1">
                <a:solidFill>
                  <a:srgbClr val="333333"/>
                </a:solidFill>
                <a:effectLst/>
                <a:latin typeface="YS Text"/>
              </a:rPr>
              <a:t>Certificate</a:t>
            </a:r>
            <a:r>
              <a:rPr lang="ru-RU" b="1" i="0" dirty="0">
                <a:solidFill>
                  <a:srgbClr val="333333"/>
                </a:solidFill>
                <a:effectLst/>
                <a:latin typeface="YS Text"/>
              </a:rPr>
              <a:t> </a:t>
            </a:r>
            <a:r>
              <a:rPr lang="ru-RU" b="1" i="0" dirty="0" err="1">
                <a:solidFill>
                  <a:srgbClr val="333333"/>
                </a:solidFill>
                <a:effectLst/>
                <a:latin typeface="YS Text"/>
              </a:rPr>
              <a:t>Pinning</a:t>
            </a:r>
            <a:r>
              <a:rPr lang="ru-RU" b="0" i="0" dirty="0">
                <a:solidFill>
                  <a:srgbClr val="333333"/>
                </a:solidFill>
                <a:effectLst/>
                <a:latin typeface="YS Text"/>
              </a:rPr>
              <a:t> — это метод защиты от атак «человек посередине» (MITM), при которых злоумышленник перехватывает связь между клиентом и сервером и представляет поддельный сертификат для выдачи себя за сервер. </a:t>
            </a:r>
            <a:r>
              <a:rPr lang="ru-RU" b="0" i="0" u="none" strike="noStrike" dirty="0">
                <a:solidFill>
                  <a:srgbClr val="333333"/>
                </a:solidFill>
                <a:effectLst/>
                <a:latin typeface="YS Text"/>
                <a:hlinkClick r:id="rId5"/>
              </a:rPr>
              <a:t>1</a:t>
            </a:r>
            <a:endParaRPr lang="ru-RU" b="0" i="0" dirty="0">
              <a:solidFill>
                <a:srgbClr val="333333"/>
              </a:solidFill>
              <a:effectLst/>
              <a:latin typeface="YS Text"/>
            </a:endParaRPr>
          </a:p>
          <a:p>
            <a:pPr algn="l"/>
            <a:r>
              <a:rPr lang="ru-RU" b="1" i="0" dirty="0">
                <a:solidFill>
                  <a:srgbClr val="333333"/>
                </a:solidFill>
                <a:effectLst/>
                <a:latin typeface="YS Text"/>
              </a:rPr>
              <a:t>Принцип работы</a:t>
            </a:r>
            <a:r>
              <a:rPr lang="ru-RU" b="0" i="0" dirty="0">
                <a:solidFill>
                  <a:srgbClr val="333333"/>
                </a:solidFill>
                <a:effectLst/>
                <a:latin typeface="YS Text"/>
              </a:rPr>
              <a:t>: когда клиент (например, веб-браузер или мобильное приложение) подключается к серверу через HTTPS, сервер предоставляет свой цифровой сертификат клиенту для установления защищённого соединения. Обычно клиент проверяет действительность сертификата, проверяя его цепочку доверия и убедившись, что он не истёк или не был отозван. Однако с использованием закрепления сертификата клиент добавляет дополнительный шаг для обеспечения соответствия сертификата сервера предопределённому или «закреплённому» сертификату или открытому ключу.  </a:t>
            </a:r>
            <a:r>
              <a:rPr lang="ru-RU" b="0" i="0" u="none" strike="noStrike" dirty="0">
                <a:solidFill>
                  <a:srgbClr val="333333"/>
                </a:solidFill>
                <a:effectLst/>
                <a:latin typeface="YS Text"/>
                <a:hlinkClick r:id="rId5"/>
              </a:rPr>
              <a:t>1</a:t>
            </a:r>
            <a:endParaRPr lang="ru-RU" b="0" i="0" dirty="0">
              <a:solidFill>
                <a:srgbClr val="333333"/>
              </a:solidFill>
              <a:effectLst/>
              <a:latin typeface="YS Text"/>
            </a:endParaRPr>
          </a:p>
          <a:p>
            <a:pPr algn="l"/>
            <a:r>
              <a:rPr lang="ru-RU" b="0" i="0" dirty="0">
                <a:solidFill>
                  <a:srgbClr val="333333"/>
                </a:solidFill>
                <a:effectLst/>
                <a:latin typeface="YS Text"/>
              </a:rPr>
              <a:t>Вместо полного доверия цепочке, клиент сравнивает предоставленный сертификат или открытый ключ с закреплённым значением, которое он хранит локально. Если они совпадают, соединение продолжается — в противном случае оно считается ненадёжным. </a:t>
            </a:r>
            <a:r>
              <a:rPr lang="ru-RU" b="0" i="0" u="none" strike="noStrike" dirty="0">
                <a:solidFill>
                  <a:srgbClr val="333333"/>
                </a:solidFill>
                <a:effectLst/>
                <a:latin typeface="YS Text"/>
                <a:hlinkClick r:id="rId5"/>
              </a:rPr>
              <a:t>1</a:t>
            </a:r>
            <a:endParaRPr lang="ru-RU" b="0" i="0" dirty="0">
              <a:solidFill>
                <a:srgbClr val="333333"/>
              </a:solidFill>
              <a:effectLst/>
              <a:latin typeface="YS Text"/>
            </a:endParaRPr>
          </a:p>
          <a:p>
            <a:pPr algn="l"/>
            <a:r>
              <a:rPr lang="ru-RU" b="0" i="0" dirty="0">
                <a:solidFill>
                  <a:srgbClr val="333333"/>
                </a:solidFill>
                <a:effectLst/>
                <a:latin typeface="YS Text"/>
              </a:rPr>
              <a:t>Закрепление сертификата широко используется в мобильных приложениях для защиты конфиденциальных данных, передаваемых между приложением и сервером.</a:t>
            </a:r>
          </a:p>
        </p:txBody>
      </p:sp>
      <p:sp>
        <p:nvSpPr>
          <p:cNvPr id="4" name="Номер слайда 3"/>
          <p:cNvSpPr>
            <a:spLocks noGrp="1"/>
          </p:cNvSpPr>
          <p:nvPr>
            <p:ph type="sldNum" sz="quarter" idx="5"/>
          </p:nvPr>
        </p:nvSpPr>
        <p:spPr/>
        <p:txBody>
          <a:bodyPr/>
          <a:lstStyle/>
          <a:p>
            <a:fld id="{C1C20C24-845E-48E5-964A-D5E61ECDB269}" type="slidenum">
              <a:rPr lang="ru-RU" smtClean="0"/>
              <a:t>2</a:t>
            </a:fld>
            <a:endParaRPr lang="ru-RU"/>
          </a:p>
        </p:txBody>
      </p:sp>
    </p:spTree>
    <p:extLst>
      <p:ext uri="{BB962C8B-B14F-4D97-AF65-F5344CB8AC3E}">
        <p14:creationId xmlns:p14="http://schemas.microsoft.com/office/powerpoint/2010/main" val="3652056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b="1" i="0" dirty="0">
                <a:solidFill>
                  <a:srgbClr val="D6D6DD"/>
                </a:solidFill>
                <a:effectLst/>
                <a:latin typeface="-apple-system"/>
              </a:rPr>
              <a:t>Что такое защита данных?</a:t>
            </a:r>
          </a:p>
          <a:p>
            <a:pPr algn="l"/>
            <a:r>
              <a:rPr lang="ru-RU" b="0" i="0" dirty="0">
                <a:solidFill>
                  <a:srgbClr val="D6D6DD"/>
                </a:solidFill>
                <a:effectLst/>
                <a:latin typeface="-apple-system"/>
              </a:rPr>
              <a:t>Защита данных – это комплексный подход к обеспечению конфиденциальности, целостности и доступности информации. Давайте разберем каждый аспект:</a:t>
            </a:r>
          </a:p>
          <a:p>
            <a:pPr algn="l">
              <a:buFont typeface="+mj-lt"/>
              <a:buAutoNum type="arabicPeriod"/>
            </a:pPr>
            <a:r>
              <a:rPr lang="ru-RU" b="0" i="0" dirty="0">
                <a:solidFill>
                  <a:srgbClr val="D6D6DD"/>
                </a:solidFill>
                <a:effectLst/>
                <a:latin typeface="-apple-system"/>
              </a:rPr>
              <a:t>Конфиденциальность:</a:t>
            </a:r>
          </a:p>
          <a:p>
            <a:pPr marL="742950" lvl="1" indent="-285750" algn="l">
              <a:buFont typeface="+mj-lt"/>
              <a:buAutoNum type="arabicPeriod"/>
            </a:pPr>
            <a:r>
              <a:rPr lang="ru-RU" b="0" i="0" dirty="0">
                <a:solidFill>
                  <a:srgbClr val="D6D6DD"/>
                </a:solidFill>
                <a:effectLst/>
                <a:latin typeface="-apple-system"/>
              </a:rPr>
              <a:t>Данные должны быть доступны только авторизованным пользователям</a:t>
            </a:r>
          </a:p>
          <a:p>
            <a:pPr marL="742950" lvl="1" indent="-285750" algn="l">
              <a:buFont typeface="+mj-lt"/>
              <a:buAutoNum type="arabicPeriod"/>
            </a:pPr>
            <a:r>
              <a:rPr lang="ru-RU" b="0" i="0" dirty="0">
                <a:solidFill>
                  <a:srgbClr val="D6D6DD"/>
                </a:solidFill>
                <a:effectLst/>
                <a:latin typeface="-apple-system"/>
              </a:rPr>
              <a:t>Пример: шифрование сообщений в мессенджере</a:t>
            </a:r>
          </a:p>
          <a:p>
            <a:pPr marL="742950" lvl="1" indent="-285750" algn="l">
              <a:buFont typeface="+mj-lt"/>
              <a:buAutoNum type="arabicPeriod"/>
            </a:pPr>
            <a:r>
              <a:rPr lang="ru-RU" b="0" i="0" dirty="0">
                <a:solidFill>
                  <a:srgbClr val="D6D6DD"/>
                </a:solidFill>
                <a:effectLst/>
                <a:latin typeface="-apple-system"/>
              </a:rPr>
              <a:t>Демонстрация: показать, как выглядят зашифрованные данные</a:t>
            </a:r>
          </a:p>
          <a:p>
            <a:pPr algn="l">
              <a:buFont typeface="+mj-lt"/>
              <a:buAutoNum type="arabicPeriod"/>
            </a:pPr>
            <a:r>
              <a:rPr lang="ru-RU" b="0" i="0" dirty="0">
                <a:solidFill>
                  <a:srgbClr val="D6D6DD"/>
                </a:solidFill>
                <a:effectLst/>
                <a:latin typeface="-apple-system"/>
              </a:rPr>
              <a:t>Целостность:</a:t>
            </a:r>
          </a:p>
          <a:p>
            <a:pPr marL="742950" lvl="1" indent="-285750" algn="l">
              <a:buFont typeface="+mj-lt"/>
              <a:buAutoNum type="arabicPeriod"/>
            </a:pPr>
            <a:r>
              <a:rPr lang="ru-RU" b="0" i="0" dirty="0">
                <a:solidFill>
                  <a:srgbClr val="D6D6DD"/>
                </a:solidFill>
                <a:effectLst/>
                <a:latin typeface="-apple-system"/>
              </a:rPr>
              <a:t>Данные не должны быть изменены без авторизации</a:t>
            </a:r>
          </a:p>
          <a:p>
            <a:pPr marL="742950" lvl="1" indent="-285750" algn="l">
              <a:buFont typeface="+mj-lt"/>
              <a:buAutoNum type="arabicPeriod"/>
            </a:pPr>
            <a:r>
              <a:rPr lang="ru-RU" b="0" i="0" dirty="0">
                <a:solidFill>
                  <a:srgbClr val="D6D6DD"/>
                </a:solidFill>
                <a:effectLst/>
                <a:latin typeface="-apple-system"/>
              </a:rPr>
              <a:t>Пример: цифровая подпись транзакций</a:t>
            </a:r>
          </a:p>
          <a:p>
            <a:pPr marL="742950" lvl="1" indent="-285750" algn="l">
              <a:buFont typeface="+mj-lt"/>
              <a:buAutoNum type="arabicPeriod"/>
            </a:pPr>
            <a:r>
              <a:rPr lang="ru-RU" b="0" i="0" dirty="0">
                <a:solidFill>
                  <a:srgbClr val="D6D6DD"/>
                </a:solidFill>
                <a:effectLst/>
                <a:latin typeface="-apple-system"/>
              </a:rPr>
              <a:t>Демонстрация: проверка хеш-суммы файла</a:t>
            </a:r>
          </a:p>
          <a:p>
            <a:pPr algn="l">
              <a:buFont typeface="+mj-lt"/>
              <a:buAutoNum type="arabicPeriod"/>
            </a:pPr>
            <a:r>
              <a:rPr lang="ru-RU" b="0" i="0" dirty="0">
                <a:solidFill>
                  <a:srgbClr val="D6D6DD"/>
                </a:solidFill>
                <a:effectLst/>
                <a:latin typeface="-apple-system"/>
              </a:rPr>
              <a:t>Доступность:</a:t>
            </a:r>
          </a:p>
          <a:p>
            <a:pPr marL="742950" lvl="1" indent="-285750" algn="l">
              <a:buFont typeface="+mj-lt"/>
              <a:buAutoNum type="arabicPeriod"/>
            </a:pPr>
            <a:r>
              <a:rPr lang="ru-RU" b="0" i="0" dirty="0">
                <a:solidFill>
                  <a:srgbClr val="D6D6DD"/>
                </a:solidFill>
                <a:effectLst/>
                <a:latin typeface="-apple-system"/>
              </a:rPr>
              <a:t>Легитимные пользователи должны иметь доступ к данным</a:t>
            </a:r>
          </a:p>
          <a:p>
            <a:pPr marL="742950" lvl="1" indent="-285750" algn="l">
              <a:buFont typeface="+mj-lt"/>
              <a:buAutoNum type="arabicPeriod"/>
            </a:pPr>
            <a:r>
              <a:rPr lang="ru-RU" b="0" i="0" dirty="0">
                <a:solidFill>
                  <a:srgbClr val="D6D6DD"/>
                </a:solidFill>
                <a:effectLst/>
                <a:latin typeface="-apple-system"/>
              </a:rPr>
              <a:t>Пример: резервное копирование</a:t>
            </a:r>
          </a:p>
          <a:p>
            <a:pPr marL="742950" lvl="1" indent="-285750" algn="l">
              <a:buFont typeface="+mj-lt"/>
              <a:buAutoNum type="arabicPeriod"/>
            </a:pPr>
            <a:r>
              <a:rPr lang="ru-RU" b="0" i="0" dirty="0">
                <a:solidFill>
                  <a:srgbClr val="D6D6DD"/>
                </a:solidFill>
                <a:effectLst/>
                <a:latin typeface="-apple-system"/>
              </a:rPr>
              <a:t>Демонстрация: механизм восстановления доступа</a:t>
            </a:r>
          </a:p>
          <a:p>
            <a:endParaRPr lang="ru-RU" dirty="0"/>
          </a:p>
        </p:txBody>
      </p:sp>
      <p:sp>
        <p:nvSpPr>
          <p:cNvPr id="4" name="Номер слайда 3"/>
          <p:cNvSpPr>
            <a:spLocks noGrp="1"/>
          </p:cNvSpPr>
          <p:nvPr>
            <p:ph type="sldNum" sz="quarter" idx="5"/>
          </p:nvPr>
        </p:nvSpPr>
        <p:spPr/>
        <p:txBody>
          <a:bodyPr/>
          <a:lstStyle/>
          <a:p>
            <a:fld id="{C1C20C24-845E-48E5-964A-D5E61ECDB269}" type="slidenum">
              <a:rPr lang="ru-RU" smtClean="0"/>
              <a:t>3</a:t>
            </a:fld>
            <a:endParaRPr lang="ru-RU"/>
          </a:p>
        </p:txBody>
      </p:sp>
    </p:spTree>
    <p:extLst>
      <p:ext uri="{BB962C8B-B14F-4D97-AF65-F5344CB8AC3E}">
        <p14:creationId xmlns:p14="http://schemas.microsoft.com/office/powerpoint/2010/main" val="765571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buFont typeface="Arial" panose="020B0604020202020204" pitchFamily="34" charset="0"/>
              <a:buChar char="•"/>
            </a:pPr>
            <a:r>
              <a:rPr lang="ru-RU" b="0" i="0" dirty="0">
                <a:solidFill>
                  <a:srgbClr val="D6D6DD"/>
                </a:solidFill>
                <a:effectLst/>
                <a:latin typeface="-apple-system"/>
              </a:rPr>
              <a:t>Man-</a:t>
            </a:r>
            <a:r>
              <a:rPr lang="ru-RU" b="0" i="0" dirty="0" err="1">
                <a:solidFill>
                  <a:srgbClr val="D6D6DD"/>
                </a:solidFill>
                <a:effectLst/>
                <a:latin typeface="-apple-system"/>
              </a:rPr>
              <a:t>in</a:t>
            </a:r>
            <a:r>
              <a:rPr lang="ru-RU" b="0" i="0" dirty="0">
                <a:solidFill>
                  <a:srgbClr val="D6D6DD"/>
                </a:solidFill>
                <a:effectLst/>
                <a:latin typeface="-apple-system"/>
              </a:rPr>
              <a:t>-</a:t>
            </a:r>
            <a:r>
              <a:rPr lang="ru-RU" b="0" i="0" dirty="0" err="1">
                <a:solidFill>
                  <a:srgbClr val="D6D6DD"/>
                </a:solidFill>
                <a:effectLst/>
                <a:latin typeface="-apple-system"/>
              </a:rPr>
              <a:t>the</a:t>
            </a:r>
            <a:r>
              <a:rPr lang="ru-RU" b="0" i="0" dirty="0">
                <a:solidFill>
                  <a:srgbClr val="D6D6DD"/>
                </a:solidFill>
                <a:effectLst/>
                <a:latin typeface="-apple-system"/>
              </a:rPr>
              <a:t>-Middle атаки</a:t>
            </a:r>
          </a:p>
          <a:p>
            <a:pPr algn="l">
              <a:buFont typeface="Arial" panose="020B0604020202020204" pitchFamily="34" charset="0"/>
              <a:buChar char="•"/>
            </a:pPr>
            <a:r>
              <a:rPr lang="ru-RU" b="0" i="0" dirty="0">
                <a:solidFill>
                  <a:srgbClr val="D6D6DD"/>
                </a:solidFill>
                <a:effectLst/>
                <a:latin typeface="-apple-system"/>
              </a:rPr>
              <a:t>Реверс-инжиниринг приложений</a:t>
            </a:r>
          </a:p>
          <a:p>
            <a:pPr algn="l">
              <a:buFont typeface="Arial" panose="020B0604020202020204" pitchFamily="34" charset="0"/>
              <a:buChar char="•"/>
            </a:pPr>
            <a:r>
              <a:rPr lang="ru-RU" b="0" i="0" dirty="0">
                <a:solidFill>
                  <a:srgbClr val="D6D6DD"/>
                </a:solidFill>
                <a:effectLst/>
                <a:latin typeface="-apple-system"/>
              </a:rPr>
              <a:t>Атаки на хранилище данных</a:t>
            </a:r>
          </a:p>
          <a:p>
            <a:pPr algn="l">
              <a:buFont typeface="Arial" panose="020B0604020202020204" pitchFamily="34" charset="0"/>
              <a:buChar char="•"/>
            </a:pPr>
            <a:r>
              <a:rPr lang="ru-RU" b="0" i="0" dirty="0">
                <a:solidFill>
                  <a:srgbClr val="D6D6DD"/>
                </a:solidFill>
                <a:effectLst/>
                <a:latin typeface="-apple-system"/>
              </a:rPr>
              <a:t>Фишинг и социальная инженерия"</a:t>
            </a:r>
          </a:p>
          <a:p>
            <a:endParaRPr lang="ru-RU" dirty="0"/>
          </a:p>
        </p:txBody>
      </p:sp>
      <p:sp>
        <p:nvSpPr>
          <p:cNvPr id="4" name="Номер слайда 3"/>
          <p:cNvSpPr>
            <a:spLocks noGrp="1"/>
          </p:cNvSpPr>
          <p:nvPr>
            <p:ph type="sldNum" sz="quarter" idx="5"/>
          </p:nvPr>
        </p:nvSpPr>
        <p:spPr/>
        <p:txBody>
          <a:bodyPr/>
          <a:lstStyle/>
          <a:p>
            <a:fld id="{C1C20C24-845E-48E5-964A-D5E61ECDB269}" type="slidenum">
              <a:rPr lang="ru-RU" smtClean="0"/>
              <a:t>4</a:t>
            </a:fld>
            <a:endParaRPr lang="ru-RU"/>
          </a:p>
        </p:txBody>
      </p:sp>
    </p:spTree>
    <p:extLst>
      <p:ext uri="{BB962C8B-B14F-4D97-AF65-F5344CB8AC3E}">
        <p14:creationId xmlns:p14="http://schemas.microsoft.com/office/powerpoint/2010/main" val="3228963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404040"/>
                </a:solidFill>
                <a:effectLst/>
                <a:latin typeface="Inter"/>
              </a:rPr>
              <a:t>Защита данных — это комплекс мер, направленных на обеспечение конфиденциальности, целостности и доступности информации. В </a:t>
            </a:r>
            <a:r>
              <a:rPr lang="ru-RU" b="0" i="0" dirty="0" err="1">
                <a:solidFill>
                  <a:srgbClr val="404040"/>
                </a:solidFill>
                <a:effectLst/>
                <a:latin typeface="Inter"/>
              </a:rPr>
              <a:t>Android</a:t>
            </a:r>
            <a:r>
              <a:rPr lang="ru-RU" b="0" i="0" dirty="0">
                <a:solidFill>
                  <a:srgbClr val="404040"/>
                </a:solidFill>
                <a:effectLst/>
                <a:latin typeface="Inter"/>
              </a:rPr>
              <a:t>-приложениях это особенно важно, так как они часто работают с персональными данными пользователей, такими как пароли, платежные данные, местоположение и т.д.</a:t>
            </a:r>
            <a:endParaRPr lang="ru-RU" dirty="0"/>
          </a:p>
          <a:p>
            <a:endParaRPr lang="ru-RU" dirty="0"/>
          </a:p>
          <a:p>
            <a:r>
              <a:rPr lang="ru-RU" dirty="0"/>
              <a:t>Шифрование данных — ключевой аспект разработки </a:t>
            </a:r>
            <a:r>
              <a:rPr lang="ru-RU" dirty="0" err="1"/>
              <a:t>Android</a:t>
            </a:r>
            <a:r>
              <a:rPr lang="ru-RU" dirty="0"/>
              <a:t>-приложений, особенно при работе с конфиденциальной информацией. В этом уроке мы рассмотрим основы защиты данных, методы шифрования и их реализацию в </a:t>
            </a:r>
            <a:r>
              <a:rPr lang="ru-RU" dirty="0" err="1"/>
              <a:t>Android</a:t>
            </a:r>
            <a:r>
              <a:rPr lang="ru-RU" dirty="0"/>
              <a:t>-приложениях.</a:t>
            </a:r>
          </a:p>
        </p:txBody>
      </p:sp>
      <p:sp>
        <p:nvSpPr>
          <p:cNvPr id="4" name="Номер слайда 3"/>
          <p:cNvSpPr>
            <a:spLocks noGrp="1"/>
          </p:cNvSpPr>
          <p:nvPr>
            <p:ph type="sldNum" sz="quarter" idx="5"/>
          </p:nvPr>
        </p:nvSpPr>
        <p:spPr/>
        <p:txBody>
          <a:bodyPr/>
          <a:lstStyle/>
          <a:p>
            <a:fld id="{C1C20C24-845E-48E5-964A-D5E61ECDB269}" type="slidenum">
              <a:rPr lang="ru-RU" smtClean="0"/>
              <a:t>6</a:t>
            </a:fld>
            <a:endParaRPr lang="ru-RU"/>
          </a:p>
        </p:txBody>
      </p:sp>
    </p:spTree>
    <p:extLst>
      <p:ext uri="{BB962C8B-B14F-4D97-AF65-F5344CB8AC3E}">
        <p14:creationId xmlns:p14="http://schemas.microsoft.com/office/powerpoint/2010/main" val="2888923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err="1">
                <a:solidFill>
                  <a:srgbClr val="202124"/>
                </a:solidFill>
                <a:effectLst/>
                <a:latin typeface="Google Sans Text"/>
              </a:rPr>
              <a:t>Android</a:t>
            </a:r>
            <a:r>
              <a:rPr lang="ru-RU" b="0" i="0" dirty="0">
                <a:solidFill>
                  <a:srgbClr val="202124"/>
                </a:solidFill>
                <a:effectLst/>
                <a:latin typeface="Google Sans Text"/>
              </a:rPr>
              <a:t> использует концепцию криптографических ключей с аутентификацией пользователя, для которой требуются следующие компоненты:</a:t>
            </a:r>
          </a:p>
          <a:p>
            <a:pPr algn="l">
              <a:buFont typeface="Arial" panose="020B0604020202020204" pitchFamily="34" charset="0"/>
              <a:buChar char="•"/>
            </a:pPr>
            <a:r>
              <a:rPr lang="ru-RU" b="1" i="0" dirty="0">
                <a:solidFill>
                  <a:srgbClr val="202124"/>
                </a:solidFill>
                <a:effectLst/>
                <a:latin typeface="Google Sans Text"/>
              </a:rPr>
              <a:t>Поставщик хранения и услуг криптографических ключей.</a:t>
            </a:r>
            <a:r>
              <a:rPr lang="ru-RU" b="0" i="0" dirty="0">
                <a:solidFill>
                  <a:srgbClr val="202124"/>
                </a:solidFill>
                <a:effectLst/>
                <a:latin typeface="Google Sans Text"/>
              </a:rPr>
              <a:t> Хранит криптографические ключи и предоставляет стандартные криптографические процедуры поверх этих ключей. </a:t>
            </a:r>
            <a:r>
              <a:rPr lang="ru-RU" b="0" i="0" dirty="0" err="1">
                <a:solidFill>
                  <a:srgbClr val="202124"/>
                </a:solidFill>
                <a:effectLst/>
                <a:latin typeface="Google Sans Text"/>
              </a:rPr>
              <a:t>Android</a:t>
            </a:r>
            <a:r>
              <a:rPr lang="ru-RU" b="0" i="0" dirty="0">
                <a:solidFill>
                  <a:srgbClr val="202124"/>
                </a:solidFill>
                <a:effectLst/>
                <a:latin typeface="Google Sans Text"/>
              </a:rPr>
              <a:t> поддерживает </a:t>
            </a:r>
            <a:r>
              <a:rPr lang="ru-RU" b="0" i="0" dirty="0">
                <a:solidFill>
                  <a:srgbClr val="202124"/>
                </a:solidFill>
                <a:effectLst/>
                <a:latin typeface="Google Sans Text"/>
                <a:hlinkClick r:id="rId3"/>
              </a:rPr>
              <a:t>аппаратное хранилище ключей</a:t>
            </a:r>
            <a:r>
              <a:rPr lang="ru-RU" b="0" i="0" dirty="0">
                <a:solidFill>
                  <a:srgbClr val="202124"/>
                </a:solidFill>
                <a:effectLst/>
                <a:latin typeface="Google Sans Text"/>
              </a:rPr>
              <a:t> и </a:t>
            </a:r>
            <a:r>
              <a:rPr lang="ru-RU" b="0" i="0" dirty="0" err="1">
                <a:solidFill>
                  <a:srgbClr val="202124"/>
                </a:solidFill>
                <a:effectLst/>
                <a:latin typeface="Google Sans Text"/>
              </a:rPr>
              <a:t>Keymaster</a:t>
            </a:r>
            <a:r>
              <a:rPr lang="ru-RU" b="0" i="0" dirty="0">
                <a:solidFill>
                  <a:srgbClr val="202124"/>
                </a:solidFill>
                <a:effectLst/>
                <a:latin typeface="Google Sans Text"/>
              </a:rPr>
              <a:t> для криптографических служб, включая аппаратную криптографию для хранения ключей, которая может включать доверенную среду выполнения (TEE) или элемент безопасности (SE), например </a:t>
            </a:r>
            <a:r>
              <a:rPr lang="ru-RU" b="0" i="0" dirty="0" err="1">
                <a:solidFill>
                  <a:srgbClr val="202124"/>
                </a:solidFill>
                <a:effectLst/>
                <a:latin typeface="Google Sans Text"/>
              </a:rPr>
              <a:t>Strongbox</a:t>
            </a:r>
            <a:r>
              <a:rPr lang="ru-RU" b="0" i="0" dirty="0">
                <a:solidFill>
                  <a:srgbClr val="202124"/>
                </a:solidFill>
                <a:effectLst/>
                <a:latin typeface="Google Sans Text"/>
              </a:rPr>
              <a:t>.</a:t>
            </a:r>
          </a:p>
          <a:p>
            <a:pPr algn="l">
              <a:buFont typeface="Arial" panose="020B0604020202020204" pitchFamily="34" charset="0"/>
              <a:buChar char="•"/>
            </a:pPr>
            <a:r>
              <a:rPr lang="ru-RU" b="1" i="0" dirty="0" err="1">
                <a:solidFill>
                  <a:srgbClr val="202124"/>
                </a:solidFill>
                <a:effectLst/>
                <a:latin typeface="Google Sans Text"/>
              </a:rPr>
              <a:t>Аутентификаторы</a:t>
            </a:r>
            <a:r>
              <a:rPr lang="ru-RU" b="1" i="0" dirty="0">
                <a:solidFill>
                  <a:srgbClr val="202124"/>
                </a:solidFill>
                <a:effectLst/>
                <a:latin typeface="Google Sans Text"/>
              </a:rPr>
              <a:t> пользователей.</a:t>
            </a:r>
            <a:r>
              <a:rPr lang="ru-RU" b="0" i="0" dirty="0">
                <a:solidFill>
                  <a:srgbClr val="202124"/>
                </a:solidFill>
                <a:effectLst/>
                <a:latin typeface="Google Sans Text"/>
              </a:rPr>
              <a:t> Подтвердите присутствие пользователя и/или успешную аутентификацию. </a:t>
            </a:r>
            <a:r>
              <a:rPr lang="ru-RU" b="0" i="0" dirty="0" err="1">
                <a:solidFill>
                  <a:srgbClr val="202124"/>
                </a:solidFill>
                <a:effectLst/>
                <a:latin typeface="Google Sans Text"/>
              </a:rPr>
              <a:t>Android</a:t>
            </a:r>
            <a:r>
              <a:rPr lang="ru-RU" b="0" i="0" dirty="0">
                <a:solidFill>
                  <a:srgbClr val="202124"/>
                </a:solidFill>
                <a:effectLst/>
                <a:latin typeface="Google Sans Text"/>
              </a:rPr>
              <a:t> поддерживает </a:t>
            </a:r>
            <a:r>
              <a:rPr lang="ru-RU" b="0" i="0" dirty="0" err="1">
                <a:solidFill>
                  <a:srgbClr val="202124"/>
                </a:solidFill>
                <a:effectLst/>
                <a:latin typeface="Google Sans Text"/>
                <a:hlinkClick r:id="rId4"/>
              </a:rPr>
              <a:t>Gatekeeper</a:t>
            </a:r>
            <a:r>
              <a:rPr lang="ru-RU" b="0" i="0" dirty="0">
                <a:solidFill>
                  <a:srgbClr val="202124"/>
                </a:solidFill>
                <a:effectLst/>
                <a:latin typeface="Google Sans Text"/>
              </a:rPr>
              <a:t> для аутентификации по PIN-коду, шаблону или паролю и </a:t>
            </a:r>
            <a:r>
              <a:rPr lang="ru-RU" b="0" i="0" dirty="0" err="1">
                <a:solidFill>
                  <a:srgbClr val="202124"/>
                </a:solidFill>
                <a:effectLst/>
                <a:latin typeface="Google Sans Text"/>
                <a:hlinkClick r:id="rId5"/>
              </a:rPr>
              <a:t>Fingerprint</a:t>
            </a:r>
            <a:r>
              <a:rPr lang="ru-RU" b="0" i="0" dirty="0">
                <a:solidFill>
                  <a:srgbClr val="202124"/>
                </a:solidFill>
                <a:effectLst/>
                <a:latin typeface="Google Sans Text"/>
              </a:rPr>
              <a:t> для аутентификации по отпечатку пальца. Устройства, поставляемые с </a:t>
            </a:r>
            <a:r>
              <a:rPr lang="ru-RU" b="0" i="0" dirty="0" err="1">
                <a:solidFill>
                  <a:srgbClr val="202124"/>
                </a:solidFill>
                <a:effectLst/>
                <a:latin typeface="Google Sans Text"/>
              </a:rPr>
              <a:t>Android</a:t>
            </a:r>
            <a:r>
              <a:rPr lang="ru-RU" b="0" i="0" dirty="0">
                <a:solidFill>
                  <a:srgbClr val="202124"/>
                </a:solidFill>
                <a:effectLst/>
                <a:latin typeface="Google Sans Text"/>
              </a:rPr>
              <a:t> 9 и выше, могут использовать </a:t>
            </a:r>
            <a:r>
              <a:rPr lang="ru-RU" b="0" i="0" dirty="0" err="1">
                <a:solidFill>
                  <a:srgbClr val="202124"/>
                </a:solidFill>
                <a:effectLst/>
                <a:latin typeface="Google Sans Text"/>
                <a:hlinkClick r:id="rId6"/>
              </a:rPr>
              <a:t>BiometricPrompt</a:t>
            </a:r>
            <a:r>
              <a:rPr lang="ru-RU" b="0" i="0" dirty="0">
                <a:solidFill>
                  <a:srgbClr val="202124"/>
                </a:solidFill>
                <a:effectLst/>
                <a:latin typeface="Google Sans Text"/>
              </a:rPr>
              <a:t> в качестве единой точки интеграции для отпечатков пальцев и дополнительных биометрических данных. Эти компоненты сообщают о своем состоянии аутентификации службе хранилища ключей через аутентифицированный канал. ( </a:t>
            </a:r>
            <a:r>
              <a:rPr lang="ru-RU" b="0" i="0" dirty="0">
                <a:solidFill>
                  <a:srgbClr val="202124"/>
                </a:solidFill>
                <a:effectLst/>
                <a:latin typeface="Google Sans Text"/>
                <a:hlinkClick r:id="rId7"/>
              </a:rPr>
              <a:t>Система хранилища ключей </a:t>
            </a:r>
            <a:r>
              <a:rPr lang="ru-RU" b="0" i="0" dirty="0" err="1">
                <a:solidFill>
                  <a:srgbClr val="202124"/>
                </a:solidFill>
                <a:effectLst/>
                <a:latin typeface="Google Sans Text"/>
                <a:hlinkClick r:id="rId7"/>
              </a:rPr>
              <a:t>Android</a:t>
            </a:r>
            <a:r>
              <a:rPr lang="ru-RU" b="0" i="0" dirty="0">
                <a:solidFill>
                  <a:srgbClr val="202124"/>
                </a:solidFill>
                <a:effectLst/>
                <a:latin typeface="Google Sans Text"/>
              </a:rPr>
              <a:t> на уровне платформы также поддерживается службой хранилища ключей.)</a:t>
            </a:r>
          </a:p>
          <a:p>
            <a:pPr algn="l"/>
            <a:r>
              <a:rPr lang="ru-RU" b="0" i="0" dirty="0">
                <a:solidFill>
                  <a:srgbClr val="202124"/>
                </a:solidFill>
                <a:effectLst/>
                <a:latin typeface="Google Sans Text"/>
              </a:rPr>
              <a:t>Компоненты </a:t>
            </a:r>
            <a:r>
              <a:rPr lang="ru-RU" b="0" i="0" dirty="0" err="1">
                <a:solidFill>
                  <a:srgbClr val="202124"/>
                </a:solidFill>
                <a:effectLst/>
                <a:latin typeface="Google Sans Text"/>
              </a:rPr>
              <a:t>Gatekeeper</a:t>
            </a:r>
            <a:r>
              <a:rPr lang="ru-RU" b="0" i="0" dirty="0">
                <a:solidFill>
                  <a:srgbClr val="202124"/>
                </a:solidFill>
                <a:effectLst/>
                <a:latin typeface="Google Sans Text"/>
              </a:rPr>
              <a:t>, </a:t>
            </a:r>
            <a:r>
              <a:rPr lang="ru-RU" b="0" i="0" dirty="0" err="1">
                <a:solidFill>
                  <a:srgbClr val="202124"/>
                </a:solidFill>
                <a:effectLst/>
                <a:latin typeface="Google Sans Text"/>
              </a:rPr>
              <a:t>Fingerprint</a:t>
            </a:r>
            <a:r>
              <a:rPr lang="ru-RU" b="0" i="0" dirty="0">
                <a:solidFill>
                  <a:srgbClr val="202124"/>
                </a:solidFill>
                <a:effectLst/>
                <a:latin typeface="Google Sans Text"/>
              </a:rPr>
              <a:t> и </a:t>
            </a:r>
            <a:r>
              <a:rPr lang="ru-RU" b="0" i="0" dirty="0" err="1">
                <a:solidFill>
                  <a:srgbClr val="202124"/>
                </a:solidFill>
                <a:effectLst/>
                <a:latin typeface="Google Sans Text"/>
              </a:rPr>
              <a:t>Biometric</a:t>
            </a:r>
            <a:r>
              <a:rPr lang="ru-RU" b="0" i="0" dirty="0">
                <a:solidFill>
                  <a:srgbClr val="202124"/>
                </a:solidFill>
                <a:effectLst/>
                <a:latin typeface="Google Sans Text"/>
              </a:rPr>
              <a:t> работают с </a:t>
            </a:r>
            <a:r>
              <a:rPr lang="ru-RU" b="0" i="0" dirty="0" err="1">
                <a:solidFill>
                  <a:srgbClr val="202124"/>
                </a:solidFill>
                <a:effectLst/>
                <a:latin typeface="Google Sans Text"/>
              </a:rPr>
              <a:t>Keystore</a:t>
            </a:r>
            <a:r>
              <a:rPr lang="ru-RU" b="0" i="0" dirty="0">
                <a:solidFill>
                  <a:srgbClr val="202124"/>
                </a:solidFill>
                <a:effectLst/>
                <a:latin typeface="Google Sans Text"/>
              </a:rPr>
              <a:t> и другими компонентами для поддержки использования аппаратных </a:t>
            </a:r>
            <a:r>
              <a:rPr lang="ru-RU" b="0" i="0" dirty="0">
                <a:solidFill>
                  <a:srgbClr val="202124"/>
                </a:solidFill>
                <a:effectLst/>
                <a:latin typeface="Google Sans Text"/>
                <a:hlinkClick r:id="rId8"/>
              </a:rPr>
              <a:t>токенов аутентификации</a:t>
            </a:r>
            <a:r>
              <a:rPr lang="ru-RU" b="0" i="0" dirty="0">
                <a:solidFill>
                  <a:srgbClr val="202124"/>
                </a:solidFill>
                <a:effectLst/>
                <a:latin typeface="Google Sans Text"/>
              </a:rPr>
              <a:t> (</a:t>
            </a:r>
            <a:r>
              <a:rPr lang="ru-RU" b="0" i="0" dirty="0" err="1">
                <a:solidFill>
                  <a:srgbClr val="202124"/>
                </a:solidFill>
                <a:effectLst/>
                <a:latin typeface="Google Sans Text"/>
              </a:rPr>
              <a:t>AuthTokens</a:t>
            </a:r>
            <a:r>
              <a:rPr lang="ru-RU" b="0" i="0" dirty="0">
                <a:solidFill>
                  <a:srgbClr val="202124"/>
                </a:solidFill>
                <a:effectLst/>
                <a:latin typeface="Google Sans Text"/>
              </a:rPr>
              <a:t>).</a:t>
            </a:r>
          </a:p>
        </p:txBody>
      </p:sp>
      <p:sp>
        <p:nvSpPr>
          <p:cNvPr id="4" name="Номер слайда 3"/>
          <p:cNvSpPr>
            <a:spLocks noGrp="1"/>
          </p:cNvSpPr>
          <p:nvPr>
            <p:ph type="sldNum" sz="quarter" idx="5"/>
          </p:nvPr>
        </p:nvSpPr>
        <p:spPr/>
        <p:txBody>
          <a:bodyPr/>
          <a:lstStyle/>
          <a:p>
            <a:fld id="{C1C20C24-845E-48E5-964A-D5E61ECDB269}" type="slidenum">
              <a:rPr lang="ru-RU" smtClean="0"/>
              <a:t>7</a:t>
            </a:fld>
            <a:endParaRPr lang="ru-RU"/>
          </a:p>
        </p:txBody>
      </p:sp>
    </p:spTree>
    <p:extLst>
      <p:ext uri="{BB962C8B-B14F-4D97-AF65-F5344CB8AC3E}">
        <p14:creationId xmlns:p14="http://schemas.microsoft.com/office/powerpoint/2010/main" val="812499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buFont typeface="+mj-lt"/>
              <a:buAutoNum type="arabicPeriod"/>
            </a:pPr>
            <a:r>
              <a:rPr lang="ru-RU" b="0" i="0" dirty="0">
                <a:solidFill>
                  <a:srgbClr val="202124"/>
                </a:solidFill>
                <a:effectLst/>
                <a:latin typeface="Google Sans Text"/>
              </a:rPr>
              <a:t>Пользователь предоставляет метод аутентификации, а связанная служба отправляет запрос связанному демону.</a:t>
            </a:r>
          </a:p>
          <a:p>
            <a:pPr marL="742950" lvl="1" indent="-285750" algn="l">
              <a:buFont typeface="+mj-lt"/>
              <a:buAutoNum type="arabicPeriod"/>
            </a:pPr>
            <a:r>
              <a:rPr lang="ru-RU" b="0" i="0" dirty="0">
                <a:solidFill>
                  <a:srgbClr val="202124"/>
                </a:solidFill>
                <a:effectLst/>
                <a:latin typeface="Google Sans Text"/>
              </a:rPr>
              <a:t>Для получения PIN-кода, шаблона или пароля </a:t>
            </a:r>
            <a:r>
              <a:rPr lang="ru-RU" b="0" i="0" dirty="0" err="1">
                <a:solidFill>
                  <a:srgbClr val="202124"/>
                </a:solidFill>
                <a:effectLst/>
                <a:latin typeface="Google Sans Text"/>
              </a:rPr>
              <a:t>LockSettingsService</a:t>
            </a:r>
            <a:r>
              <a:rPr lang="ru-RU" b="0" i="0" dirty="0">
                <a:solidFill>
                  <a:srgbClr val="202124"/>
                </a:solidFill>
                <a:effectLst/>
                <a:latin typeface="Google Sans Text"/>
              </a:rPr>
              <a:t> отправляет запрос </a:t>
            </a:r>
            <a:r>
              <a:rPr lang="ru-RU" b="0" i="0" dirty="0" err="1">
                <a:solidFill>
                  <a:srgbClr val="202124"/>
                </a:solidFill>
                <a:effectLst/>
                <a:latin typeface="Google Sans Text"/>
              </a:rPr>
              <a:t>gatekeeperd</a:t>
            </a:r>
            <a:r>
              <a:rPr lang="ru-RU" b="0" i="0" dirty="0">
                <a:solidFill>
                  <a:srgbClr val="202124"/>
                </a:solidFill>
                <a:effectLst/>
                <a:latin typeface="Google Sans Text"/>
              </a:rPr>
              <a:t> .</a:t>
            </a:r>
          </a:p>
          <a:p>
            <a:pPr marL="742950" lvl="1" indent="-285750" algn="l">
              <a:buFont typeface="+mj-lt"/>
              <a:buAutoNum type="arabicPeriod"/>
            </a:pPr>
            <a:r>
              <a:rPr lang="ru-RU" b="0" i="0" dirty="0">
                <a:solidFill>
                  <a:srgbClr val="202124"/>
                </a:solidFill>
                <a:effectLst/>
                <a:latin typeface="Google Sans Text"/>
              </a:rPr>
              <a:t>Потоки аутентификации на основе биометрии зависят от версии </a:t>
            </a:r>
            <a:r>
              <a:rPr lang="ru-RU" b="0" i="0" dirty="0" err="1">
                <a:solidFill>
                  <a:srgbClr val="202124"/>
                </a:solidFill>
                <a:effectLst/>
                <a:latin typeface="Google Sans Text"/>
              </a:rPr>
              <a:t>Android</a:t>
            </a:r>
            <a:r>
              <a:rPr lang="ru-RU" b="0" i="0" dirty="0">
                <a:solidFill>
                  <a:srgbClr val="202124"/>
                </a:solidFill>
                <a:effectLst/>
                <a:latin typeface="Google Sans Text"/>
              </a:rPr>
              <a:t>. На устройствах под управлением </a:t>
            </a:r>
            <a:r>
              <a:rPr lang="ru-RU" b="0" i="0" dirty="0" err="1">
                <a:solidFill>
                  <a:srgbClr val="202124"/>
                </a:solidFill>
                <a:effectLst/>
                <a:latin typeface="Google Sans Text"/>
              </a:rPr>
              <a:t>Android</a:t>
            </a:r>
            <a:r>
              <a:rPr lang="ru-RU" b="0" i="0" dirty="0">
                <a:solidFill>
                  <a:srgbClr val="202124"/>
                </a:solidFill>
                <a:effectLst/>
                <a:latin typeface="Google Sans Text"/>
              </a:rPr>
              <a:t> 8.x и ниже </a:t>
            </a:r>
            <a:r>
              <a:rPr lang="ru-RU" b="0" i="0" dirty="0" err="1">
                <a:solidFill>
                  <a:srgbClr val="202124"/>
                </a:solidFill>
                <a:effectLst/>
                <a:latin typeface="Google Sans Text"/>
              </a:rPr>
              <a:t>FingerprintService</a:t>
            </a:r>
            <a:r>
              <a:rPr lang="ru-RU" b="0" i="0" dirty="0">
                <a:solidFill>
                  <a:srgbClr val="202124"/>
                </a:solidFill>
                <a:effectLst/>
                <a:latin typeface="Google Sans Text"/>
              </a:rPr>
              <a:t> отправляет запрос на </a:t>
            </a:r>
            <a:r>
              <a:rPr lang="ru-RU" b="0" i="0" dirty="0" err="1">
                <a:solidFill>
                  <a:srgbClr val="202124"/>
                </a:solidFill>
                <a:effectLst/>
                <a:latin typeface="Google Sans Text"/>
              </a:rPr>
              <a:t>fingerprintd</a:t>
            </a:r>
            <a:r>
              <a:rPr lang="ru-RU" b="0" i="0" dirty="0">
                <a:solidFill>
                  <a:srgbClr val="202124"/>
                </a:solidFill>
                <a:effectLst/>
                <a:latin typeface="Google Sans Text"/>
              </a:rPr>
              <a:t> ). На устройствах под управлением </a:t>
            </a:r>
            <a:r>
              <a:rPr lang="ru-RU" b="0" i="0" dirty="0" err="1">
                <a:solidFill>
                  <a:srgbClr val="202124"/>
                </a:solidFill>
                <a:effectLst/>
                <a:latin typeface="Google Sans Text"/>
              </a:rPr>
              <a:t>Android</a:t>
            </a:r>
            <a:r>
              <a:rPr lang="ru-RU" b="0" i="0" dirty="0">
                <a:solidFill>
                  <a:srgbClr val="202124"/>
                </a:solidFill>
                <a:effectLst/>
                <a:latin typeface="Google Sans Text"/>
              </a:rPr>
              <a:t> 9 и более поздних версий </a:t>
            </a:r>
            <a:r>
              <a:rPr lang="ru-RU" b="0" i="0" dirty="0" err="1">
                <a:solidFill>
                  <a:srgbClr val="202124"/>
                </a:solidFill>
                <a:effectLst/>
                <a:latin typeface="Google Sans Text"/>
              </a:rPr>
              <a:t>BiometricPrompt</a:t>
            </a:r>
            <a:r>
              <a:rPr lang="ru-RU" b="0" i="0" dirty="0">
                <a:solidFill>
                  <a:srgbClr val="202124"/>
                </a:solidFill>
                <a:effectLst/>
                <a:latin typeface="Google Sans Text"/>
              </a:rPr>
              <a:t> отправляет запрос соответствующему биометрическому демону (например, </a:t>
            </a:r>
            <a:r>
              <a:rPr lang="ru-RU" b="0" i="0" dirty="0" err="1">
                <a:solidFill>
                  <a:srgbClr val="202124"/>
                </a:solidFill>
                <a:effectLst/>
                <a:latin typeface="Google Sans Text"/>
              </a:rPr>
              <a:t>fingerprintd</a:t>
            </a:r>
            <a:r>
              <a:rPr lang="ru-RU" b="0" i="0" dirty="0">
                <a:solidFill>
                  <a:srgbClr val="202124"/>
                </a:solidFill>
                <a:effectLst/>
                <a:latin typeface="Google Sans Text"/>
              </a:rPr>
              <a:t> для отпечатков пальцев или </a:t>
            </a:r>
            <a:r>
              <a:rPr lang="ru-RU" b="0" i="0" dirty="0" err="1">
                <a:solidFill>
                  <a:srgbClr val="202124"/>
                </a:solidFill>
                <a:effectLst/>
                <a:latin typeface="Google Sans Text"/>
              </a:rPr>
              <a:t>faced</a:t>
            </a:r>
            <a:r>
              <a:rPr lang="ru-RU" b="0" i="0" dirty="0">
                <a:solidFill>
                  <a:srgbClr val="202124"/>
                </a:solidFill>
                <a:effectLst/>
                <a:latin typeface="Google Sans Text"/>
              </a:rPr>
              <a:t> для лица), используя соответствующий класс </a:t>
            </a:r>
            <a:r>
              <a:rPr lang="ru-RU" b="0" i="1" dirty="0" err="1">
                <a:solidFill>
                  <a:srgbClr val="202124"/>
                </a:solidFill>
                <a:effectLst/>
                <a:latin typeface="Google Sans Text"/>
              </a:rPr>
              <a:t>Biometric</a:t>
            </a:r>
            <a:r>
              <a:rPr lang="ru-RU" b="0" i="0" dirty="0">
                <a:solidFill>
                  <a:srgbClr val="202124"/>
                </a:solidFill>
                <a:effectLst/>
                <a:latin typeface="Google Sans Text"/>
              </a:rPr>
              <a:t> Manager , например </a:t>
            </a:r>
            <a:r>
              <a:rPr lang="ru-RU" b="0" i="0" dirty="0" err="1">
                <a:solidFill>
                  <a:srgbClr val="202124"/>
                </a:solidFill>
                <a:effectLst/>
                <a:latin typeface="Google Sans Text"/>
              </a:rPr>
              <a:t>FingerprintManager</a:t>
            </a:r>
            <a:r>
              <a:rPr lang="ru-RU" b="0" i="0" dirty="0">
                <a:solidFill>
                  <a:srgbClr val="202124"/>
                </a:solidFill>
                <a:effectLst/>
                <a:latin typeface="Google Sans Text"/>
              </a:rPr>
              <a:t> или </a:t>
            </a:r>
            <a:r>
              <a:rPr lang="ru-RU" b="0" i="0" dirty="0" err="1">
                <a:solidFill>
                  <a:srgbClr val="202124"/>
                </a:solidFill>
                <a:effectLst/>
                <a:latin typeface="Google Sans Text"/>
              </a:rPr>
              <a:t>FaceManager</a:t>
            </a:r>
            <a:r>
              <a:rPr lang="ru-RU" b="0" i="0" dirty="0">
                <a:solidFill>
                  <a:srgbClr val="202124"/>
                </a:solidFill>
                <a:effectLst/>
                <a:latin typeface="Google Sans Text"/>
              </a:rPr>
              <a:t> . Независимо от версии, биометрическая аутентификация происходит асинхронно после отправки запроса.</a:t>
            </a:r>
          </a:p>
          <a:p>
            <a:pPr algn="l">
              <a:buFont typeface="+mj-lt"/>
              <a:buAutoNum type="arabicPeriod"/>
            </a:pPr>
            <a:r>
              <a:rPr lang="ru-RU" b="0" i="0" dirty="0">
                <a:solidFill>
                  <a:srgbClr val="202124"/>
                </a:solidFill>
                <a:effectLst/>
                <a:latin typeface="Google Sans Text"/>
              </a:rPr>
              <a:t>Демон отправляет данные своему аналогу, который генерирует </a:t>
            </a:r>
            <a:r>
              <a:rPr lang="ru-RU" b="0" i="0" dirty="0" err="1">
                <a:solidFill>
                  <a:srgbClr val="202124"/>
                </a:solidFill>
                <a:effectLst/>
                <a:latin typeface="Google Sans Text"/>
              </a:rPr>
              <a:t>AuthToken</a:t>
            </a:r>
            <a:r>
              <a:rPr lang="ru-RU" b="0" i="0" dirty="0">
                <a:solidFill>
                  <a:srgbClr val="202124"/>
                </a:solidFill>
                <a:effectLst/>
                <a:latin typeface="Google Sans Text"/>
              </a:rPr>
              <a:t>:</a:t>
            </a:r>
          </a:p>
          <a:p>
            <a:pPr marL="742950" lvl="1" indent="-285750" algn="l">
              <a:buFont typeface="+mj-lt"/>
              <a:buAutoNum type="arabicPeriod"/>
            </a:pPr>
            <a:r>
              <a:rPr lang="ru-RU" b="0" i="0" dirty="0">
                <a:solidFill>
                  <a:srgbClr val="202124"/>
                </a:solidFill>
                <a:effectLst/>
                <a:latin typeface="Google Sans Text"/>
              </a:rPr>
              <a:t>Для аутентификации по PIN-коду, шаблону или паролю </a:t>
            </a:r>
            <a:r>
              <a:rPr lang="ru-RU" b="0" i="0" dirty="0" err="1">
                <a:solidFill>
                  <a:srgbClr val="202124"/>
                </a:solidFill>
                <a:effectLst/>
                <a:latin typeface="Google Sans Text"/>
              </a:rPr>
              <a:t>gatekeeperd</a:t>
            </a:r>
            <a:r>
              <a:rPr lang="ru-RU" b="0" i="0" dirty="0">
                <a:solidFill>
                  <a:srgbClr val="202124"/>
                </a:solidFill>
                <a:effectLst/>
                <a:latin typeface="Google Sans Text"/>
              </a:rPr>
              <a:t> отправляет PIN-код, шаблон или </a:t>
            </a:r>
            <a:r>
              <a:rPr lang="ru-RU" b="0" i="0" dirty="0" err="1">
                <a:solidFill>
                  <a:srgbClr val="202124"/>
                </a:solidFill>
                <a:effectLst/>
                <a:latin typeface="Google Sans Text"/>
              </a:rPr>
              <a:t>хеш</a:t>
            </a:r>
            <a:r>
              <a:rPr lang="ru-RU" b="0" i="0" dirty="0">
                <a:solidFill>
                  <a:srgbClr val="202124"/>
                </a:solidFill>
                <a:effectLst/>
                <a:latin typeface="Google Sans Text"/>
              </a:rPr>
              <a:t> пароля </a:t>
            </a:r>
            <a:r>
              <a:rPr lang="ru-RU" b="0" i="0" dirty="0" err="1">
                <a:solidFill>
                  <a:srgbClr val="202124"/>
                </a:solidFill>
                <a:effectLst/>
                <a:latin typeface="Google Sans Text"/>
              </a:rPr>
              <a:t>гейткиперу</a:t>
            </a:r>
            <a:r>
              <a:rPr lang="ru-RU" b="0" i="0" dirty="0">
                <a:solidFill>
                  <a:srgbClr val="202124"/>
                </a:solidFill>
                <a:effectLst/>
                <a:latin typeface="Google Sans Text"/>
              </a:rPr>
              <a:t> в TEE. Если аутентификация в TEE прошла успешно, </a:t>
            </a:r>
            <a:r>
              <a:rPr lang="ru-RU" b="0" i="0" dirty="0" err="1">
                <a:solidFill>
                  <a:srgbClr val="202124"/>
                </a:solidFill>
                <a:effectLst/>
                <a:latin typeface="Google Sans Text"/>
              </a:rPr>
              <a:t>гейткипер</a:t>
            </a:r>
            <a:r>
              <a:rPr lang="ru-RU" b="0" i="0" dirty="0">
                <a:solidFill>
                  <a:srgbClr val="202124"/>
                </a:solidFill>
                <a:effectLst/>
                <a:latin typeface="Google Sans Text"/>
              </a:rPr>
              <a:t> в TEE отправляет </a:t>
            </a:r>
            <a:r>
              <a:rPr lang="ru-RU" b="0" i="0" dirty="0" err="1">
                <a:solidFill>
                  <a:srgbClr val="202124"/>
                </a:solidFill>
                <a:effectLst/>
                <a:latin typeface="Google Sans Text"/>
              </a:rPr>
              <a:t>AuthToken</a:t>
            </a:r>
            <a:r>
              <a:rPr lang="ru-RU" b="0" i="0" dirty="0">
                <a:solidFill>
                  <a:srgbClr val="202124"/>
                </a:solidFill>
                <a:effectLst/>
                <a:latin typeface="Google Sans Text"/>
              </a:rPr>
              <a:t>, содержащий соответствующий SID пользователя (подписанный ключом </a:t>
            </a:r>
            <a:r>
              <a:rPr lang="ru-RU" b="0" i="0" dirty="0" err="1">
                <a:solidFill>
                  <a:srgbClr val="202124"/>
                </a:solidFill>
                <a:effectLst/>
                <a:latin typeface="Google Sans Text"/>
              </a:rPr>
              <a:t>AuthToken</a:t>
            </a:r>
            <a:r>
              <a:rPr lang="ru-RU" b="0" i="0" dirty="0">
                <a:solidFill>
                  <a:srgbClr val="202124"/>
                </a:solidFill>
                <a:effectLst/>
                <a:latin typeface="Google Sans Text"/>
              </a:rPr>
              <a:t> HMAC), своему аналогу в ОС </a:t>
            </a:r>
            <a:r>
              <a:rPr lang="ru-RU" b="0" i="0" dirty="0" err="1">
                <a:solidFill>
                  <a:srgbClr val="202124"/>
                </a:solidFill>
                <a:effectLst/>
                <a:latin typeface="Google Sans Text"/>
              </a:rPr>
              <a:t>Android</a:t>
            </a:r>
            <a:r>
              <a:rPr lang="ru-RU" b="0" i="0" dirty="0">
                <a:solidFill>
                  <a:srgbClr val="202124"/>
                </a:solidFill>
                <a:effectLst/>
                <a:latin typeface="Google Sans Text"/>
              </a:rPr>
              <a:t>.</a:t>
            </a:r>
          </a:p>
          <a:p>
            <a:pPr marL="742950" lvl="1" indent="-285750" algn="l">
              <a:buFont typeface="+mj-lt"/>
              <a:buAutoNum type="arabicPeriod"/>
            </a:pPr>
            <a:r>
              <a:rPr lang="ru-RU" b="0" i="0" dirty="0">
                <a:solidFill>
                  <a:srgbClr val="202124"/>
                </a:solidFill>
                <a:effectLst/>
                <a:latin typeface="Google Sans Text"/>
              </a:rPr>
              <a:t>Для аутентификации по отпечатку пальца </a:t>
            </a:r>
            <a:r>
              <a:rPr lang="ru-RU" b="0" i="0" dirty="0" err="1">
                <a:solidFill>
                  <a:srgbClr val="202124"/>
                </a:solidFill>
                <a:effectLst/>
                <a:latin typeface="Google Sans Text"/>
              </a:rPr>
              <a:t>fingerprintd</a:t>
            </a:r>
            <a:r>
              <a:rPr lang="ru-RU" b="0" i="0" dirty="0">
                <a:solidFill>
                  <a:srgbClr val="202124"/>
                </a:solidFill>
                <a:effectLst/>
                <a:latin typeface="Google Sans Text"/>
              </a:rPr>
              <a:t> прослушивает события отпечатка пальца и отправляет данные в </a:t>
            </a:r>
            <a:r>
              <a:rPr lang="ru-RU" b="0" i="0" dirty="0" err="1">
                <a:solidFill>
                  <a:srgbClr val="202124"/>
                </a:solidFill>
                <a:effectLst/>
                <a:latin typeface="Google Sans Text"/>
              </a:rPr>
              <a:t>Fingerprint</a:t>
            </a:r>
            <a:r>
              <a:rPr lang="ru-RU" b="0" i="0" dirty="0">
                <a:solidFill>
                  <a:srgbClr val="202124"/>
                </a:solidFill>
                <a:effectLst/>
                <a:latin typeface="Google Sans Text"/>
              </a:rPr>
              <a:t> в TEE. Если аутентификация в TEE прошла успешно, </a:t>
            </a:r>
            <a:r>
              <a:rPr lang="ru-RU" b="0" i="0" dirty="0" err="1">
                <a:solidFill>
                  <a:srgbClr val="202124"/>
                </a:solidFill>
                <a:effectLst/>
                <a:latin typeface="Google Sans Text"/>
              </a:rPr>
              <a:t>Fingerprint</a:t>
            </a:r>
            <a:r>
              <a:rPr lang="ru-RU" b="0" i="0" dirty="0">
                <a:solidFill>
                  <a:srgbClr val="202124"/>
                </a:solidFill>
                <a:effectLst/>
                <a:latin typeface="Google Sans Text"/>
              </a:rPr>
              <a:t> в TEE отправляет </a:t>
            </a:r>
            <a:r>
              <a:rPr lang="ru-RU" b="0" i="0" dirty="0" err="1">
                <a:solidFill>
                  <a:srgbClr val="202124"/>
                </a:solidFill>
                <a:effectLst/>
                <a:latin typeface="Google Sans Text"/>
              </a:rPr>
              <a:t>AuthToken</a:t>
            </a:r>
            <a:r>
              <a:rPr lang="ru-RU" b="0" i="0" dirty="0">
                <a:solidFill>
                  <a:srgbClr val="202124"/>
                </a:solidFill>
                <a:effectLst/>
                <a:latin typeface="Google Sans Text"/>
              </a:rPr>
              <a:t> (подписанный ключом </a:t>
            </a:r>
            <a:r>
              <a:rPr lang="ru-RU" b="0" i="0" dirty="0" err="1">
                <a:solidFill>
                  <a:srgbClr val="202124"/>
                </a:solidFill>
                <a:effectLst/>
                <a:latin typeface="Google Sans Text"/>
              </a:rPr>
              <a:t>AuthToken</a:t>
            </a:r>
            <a:r>
              <a:rPr lang="ru-RU" b="0" i="0" dirty="0">
                <a:solidFill>
                  <a:srgbClr val="202124"/>
                </a:solidFill>
                <a:effectLst/>
                <a:latin typeface="Google Sans Text"/>
              </a:rPr>
              <a:t> HMAC) своему аналогу в ОС </a:t>
            </a:r>
            <a:r>
              <a:rPr lang="ru-RU" b="0" i="0" dirty="0" err="1">
                <a:solidFill>
                  <a:srgbClr val="202124"/>
                </a:solidFill>
                <a:effectLst/>
                <a:latin typeface="Google Sans Text"/>
              </a:rPr>
              <a:t>Android</a:t>
            </a:r>
            <a:r>
              <a:rPr lang="ru-RU" b="0" i="0" dirty="0">
                <a:solidFill>
                  <a:srgbClr val="202124"/>
                </a:solidFill>
                <a:effectLst/>
                <a:latin typeface="Google Sans Text"/>
              </a:rPr>
              <a:t>.</a:t>
            </a:r>
          </a:p>
          <a:p>
            <a:pPr marL="742950" lvl="1" indent="-285750" algn="l">
              <a:buFont typeface="+mj-lt"/>
              <a:buAutoNum type="arabicPeriod"/>
            </a:pPr>
            <a:r>
              <a:rPr lang="ru-RU" b="0" i="0" dirty="0">
                <a:solidFill>
                  <a:srgbClr val="202124"/>
                </a:solidFill>
                <a:effectLst/>
                <a:latin typeface="Google Sans Text"/>
              </a:rPr>
              <a:t>Для другой биометрической аутентификации соответствующий биометрический демон прослушивает биометрическое событие и отправляет его соответствующему биометрическому компоненту TEE.</a:t>
            </a:r>
          </a:p>
          <a:p>
            <a:pPr algn="l">
              <a:buFont typeface="+mj-lt"/>
              <a:buAutoNum type="arabicPeriod"/>
            </a:pPr>
            <a:r>
              <a:rPr lang="ru-RU" b="0" i="0" dirty="0">
                <a:solidFill>
                  <a:srgbClr val="202124"/>
                </a:solidFill>
                <a:effectLst/>
                <a:latin typeface="Google Sans Text"/>
              </a:rPr>
              <a:t>Демон получает подписанный </a:t>
            </a:r>
            <a:r>
              <a:rPr lang="ru-RU" b="0" i="0" dirty="0" err="1">
                <a:solidFill>
                  <a:srgbClr val="202124"/>
                </a:solidFill>
                <a:effectLst/>
                <a:latin typeface="Google Sans Text"/>
              </a:rPr>
              <a:t>AuthToken</a:t>
            </a:r>
            <a:r>
              <a:rPr lang="ru-RU" b="0" i="0" dirty="0">
                <a:solidFill>
                  <a:srgbClr val="202124"/>
                </a:solidFill>
                <a:effectLst/>
                <a:latin typeface="Google Sans Text"/>
              </a:rPr>
              <a:t> и передает его службе хранилища ключей через расширение интерфейса </a:t>
            </a:r>
            <a:r>
              <a:rPr lang="ru-RU" b="0" i="0" dirty="0" err="1">
                <a:solidFill>
                  <a:srgbClr val="202124"/>
                </a:solidFill>
                <a:effectLst/>
                <a:latin typeface="Google Sans Text"/>
              </a:rPr>
              <a:t>Binder</a:t>
            </a:r>
            <a:r>
              <a:rPr lang="ru-RU" b="0" i="0" dirty="0">
                <a:solidFill>
                  <a:srgbClr val="202124"/>
                </a:solidFill>
                <a:effectLst/>
                <a:latin typeface="Google Sans Text"/>
              </a:rPr>
              <a:t> службы хранилища ключей. ( </a:t>
            </a:r>
            <a:r>
              <a:rPr lang="ru-RU" b="0" i="0" dirty="0" err="1">
                <a:solidFill>
                  <a:srgbClr val="202124"/>
                </a:solidFill>
                <a:effectLst/>
                <a:latin typeface="Google Sans Text"/>
              </a:rPr>
              <a:t>gatekeeperd</a:t>
            </a:r>
            <a:r>
              <a:rPr lang="ru-RU" b="0" i="0" dirty="0">
                <a:solidFill>
                  <a:srgbClr val="202124"/>
                </a:solidFill>
                <a:effectLst/>
                <a:latin typeface="Google Sans Text"/>
              </a:rPr>
              <a:t> также уведомляет службу хранилища ключей при повторной блокировке устройства и изменении пароля устройства.)</a:t>
            </a:r>
          </a:p>
          <a:p>
            <a:pPr algn="l">
              <a:buFont typeface="+mj-lt"/>
              <a:buAutoNum type="arabicPeriod"/>
            </a:pPr>
            <a:r>
              <a:rPr lang="ru-RU" b="0" i="0" dirty="0">
                <a:solidFill>
                  <a:srgbClr val="202124"/>
                </a:solidFill>
                <a:effectLst/>
                <a:latin typeface="Google Sans Text"/>
              </a:rPr>
              <a:t>Служба хранилища ключей передает токены </a:t>
            </a:r>
            <a:r>
              <a:rPr lang="ru-RU" b="0" i="0" dirty="0" err="1">
                <a:solidFill>
                  <a:srgbClr val="202124"/>
                </a:solidFill>
                <a:effectLst/>
                <a:latin typeface="Google Sans Text"/>
              </a:rPr>
              <a:t>AuthTokens</a:t>
            </a:r>
            <a:r>
              <a:rPr lang="ru-RU" b="0" i="0" dirty="0">
                <a:solidFill>
                  <a:srgbClr val="202124"/>
                </a:solidFill>
                <a:effectLst/>
                <a:latin typeface="Google Sans Text"/>
              </a:rPr>
              <a:t> в </a:t>
            </a:r>
            <a:r>
              <a:rPr lang="ru-RU" b="0" i="0" dirty="0" err="1">
                <a:solidFill>
                  <a:srgbClr val="202124"/>
                </a:solidFill>
                <a:effectLst/>
                <a:latin typeface="Google Sans Text"/>
              </a:rPr>
              <a:t>Keymaster</a:t>
            </a:r>
            <a:r>
              <a:rPr lang="ru-RU" b="0" i="0" dirty="0">
                <a:solidFill>
                  <a:srgbClr val="202124"/>
                </a:solidFill>
                <a:effectLst/>
                <a:latin typeface="Google Sans Text"/>
              </a:rPr>
              <a:t> и проверяет их, используя ключ, общий с </a:t>
            </a:r>
            <a:r>
              <a:rPr lang="ru-RU" b="0" i="0" dirty="0" err="1">
                <a:solidFill>
                  <a:srgbClr val="202124"/>
                </a:solidFill>
                <a:effectLst/>
                <a:latin typeface="Google Sans Text"/>
              </a:rPr>
              <a:t>Gatekeeper</a:t>
            </a:r>
            <a:r>
              <a:rPr lang="ru-RU" b="0" i="0" dirty="0">
                <a:solidFill>
                  <a:srgbClr val="202124"/>
                </a:solidFill>
                <a:effectLst/>
                <a:latin typeface="Google Sans Text"/>
              </a:rPr>
              <a:t>, и поддерживаемый биометрический компонент TEE. </a:t>
            </a:r>
            <a:r>
              <a:rPr lang="ru-RU" b="0" i="0" dirty="0" err="1">
                <a:solidFill>
                  <a:srgbClr val="202124"/>
                </a:solidFill>
                <a:effectLst/>
                <a:latin typeface="Google Sans Text"/>
              </a:rPr>
              <a:t>Keymaster</a:t>
            </a:r>
            <a:r>
              <a:rPr lang="ru-RU" b="0" i="0" dirty="0">
                <a:solidFill>
                  <a:srgbClr val="202124"/>
                </a:solidFill>
                <a:effectLst/>
                <a:latin typeface="Google Sans Text"/>
              </a:rPr>
              <a:t> доверяет метке времени в токене как времени последней аутентификации и основывает решение о выпуске ключа (чтобы разрешить приложению использовать ключ) на этой метке времени.</a:t>
            </a:r>
          </a:p>
        </p:txBody>
      </p:sp>
      <p:sp>
        <p:nvSpPr>
          <p:cNvPr id="4" name="Номер слайда 3"/>
          <p:cNvSpPr>
            <a:spLocks noGrp="1"/>
          </p:cNvSpPr>
          <p:nvPr>
            <p:ph type="sldNum" sz="quarter" idx="5"/>
          </p:nvPr>
        </p:nvSpPr>
        <p:spPr/>
        <p:txBody>
          <a:bodyPr/>
          <a:lstStyle/>
          <a:p>
            <a:fld id="{C1C20C24-845E-48E5-964A-D5E61ECDB269}" type="slidenum">
              <a:rPr lang="ru-RU" smtClean="0"/>
              <a:t>8</a:t>
            </a:fld>
            <a:endParaRPr lang="ru-RU"/>
          </a:p>
        </p:txBody>
      </p:sp>
    </p:spTree>
    <p:extLst>
      <p:ext uri="{BB962C8B-B14F-4D97-AF65-F5344CB8AC3E}">
        <p14:creationId xmlns:p14="http://schemas.microsoft.com/office/powerpoint/2010/main" val="4041415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1" i="0" dirty="0">
                <a:solidFill>
                  <a:srgbClr val="242424"/>
                </a:solidFill>
                <a:effectLst/>
                <a:latin typeface="sohne"/>
              </a:rPr>
              <a:t>Поток аутентификации</a:t>
            </a:r>
          </a:p>
          <a:p>
            <a:pPr algn="l">
              <a:buFont typeface="+mj-lt"/>
              <a:buAutoNum type="arabicPeriod"/>
            </a:pPr>
            <a:br>
              <a:rPr lang="ru-RU" b="1" dirty="0"/>
            </a:br>
            <a:r>
              <a:rPr lang="ru-RU" b="1" i="1" dirty="0">
                <a:solidFill>
                  <a:srgbClr val="242424"/>
                </a:solidFill>
                <a:effectLst/>
                <a:latin typeface="source-serif-pro"/>
              </a:rPr>
              <a:t>Первое действие, которое выполняет пользователь, — это нажатие кнопки или перенаправление с помощью какого-либо другого средства на IDP для аутентификации.</a:t>
            </a:r>
          </a:p>
          <a:p>
            <a:pPr algn="l">
              <a:buFont typeface="+mj-lt"/>
              <a:buAutoNum type="arabicPeriod"/>
            </a:pPr>
            <a:endParaRPr lang="ru-RU" b="1" i="0" dirty="0">
              <a:solidFill>
                <a:srgbClr val="242424"/>
              </a:solidFill>
              <a:effectLst/>
              <a:latin typeface="source-serif-pro"/>
            </a:endParaRPr>
          </a:p>
          <a:p>
            <a:pPr algn="l">
              <a:buFont typeface="+mj-lt"/>
              <a:buAutoNum type="arabicPeriod"/>
            </a:pPr>
            <a:r>
              <a:rPr lang="ru-RU" b="1" i="1" dirty="0">
                <a:solidFill>
                  <a:srgbClr val="242424"/>
                </a:solidFill>
                <a:effectLst/>
                <a:latin typeface="source-serif-pro"/>
              </a:rPr>
              <a:t>После того как пользователь войдёт в систему и IDP подтвердит его учётную запись, пользователю будет возвращён код авторизации вместе с идентификатором клиента, потенциально секретным ключом клиента и другими необязательными параметрами.</a:t>
            </a:r>
          </a:p>
          <a:p>
            <a:pPr algn="l">
              <a:buFont typeface="+mj-lt"/>
              <a:buAutoNum type="arabicPeriod"/>
            </a:pPr>
            <a:endParaRPr lang="ru-RU" b="1" i="0" dirty="0">
              <a:solidFill>
                <a:srgbClr val="242424"/>
              </a:solidFill>
              <a:effectLst/>
              <a:latin typeface="source-serif-pro"/>
            </a:endParaRPr>
          </a:p>
          <a:p>
            <a:pPr algn="l">
              <a:buFont typeface="+mj-lt"/>
              <a:buAutoNum type="arabicPeriod"/>
            </a:pPr>
            <a:r>
              <a:rPr lang="ru-RU" b="1" i="1" dirty="0">
                <a:solidFill>
                  <a:srgbClr val="242424"/>
                </a:solidFill>
                <a:effectLst/>
                <a:latin typeface="source-serif-pro"/>
              </a:rPr>
              <a:t>Этот код авторизации, идентификатор клиента и необязательный секретный ключ можно отправить на конечную точку токена IDP, чтобы запросить токен доступа, который будет использоваться для всех последующих вызовов API. На этом этапе также может быть возвращён токен обновления, который можно использовать для обновления токена доступа после истечения срока его действия.</a:t>
            </a:r>
          </a:p>
          <a:p>
            <a:pPr algn="l">
              <a:buFont typeface="+mj-lt"/>
              <a:buAutoNum type="arabicPeriod"/>
            </a:pPr>
            <a:endParaRPr lang="ru-RU" b="1" i="0" dirty="0">
              <a:solidFill>
                <a:srgbClr val="242424"/>
              </a:solidFill>
              <a:effectLst/>
              <a:latin typeface="source-serif-pro"/>
            </a:endParaRPr>
          </a:p>
          <a:p>
            <a:pPr algn="l">
              <a:buFont typeface="+mj-lt"/>
              <a:buAutoNum type="arabicPeriod"/>
            </a:pPr>
            <a:r>
              <a:rPr lang="ru-RU" b="1" i="1" dirty="0">
                <a:solidFill>
                  <a:srgbClr val="242424"/>
                </a:solidFill>
                <a:effectLst/>
                <a:latin typeface="source-serif-pro"/>
              </a:rPr>
              <a:t>Когда у пользователя-клиента есть токен доступа, его можно отправить в API в составе заголовка авторизации при выполнении запроса. Если он по-прежнему действителен и принят API, то ожидаемые данные будут возвращены пользователю.</a:t>
            </a:r>
          </a:p>
          <a:p>
            <a:pPr algn="l">
              <a:buFont typeface="+mj-lt"/>
              <a:buAutoNum type="arabicPeriod"/>
            </a:pPr>
            <a:endParaRPr lang="ru-RU" b="1" i="0" dirty="0">
              <a:solidFill>
                <a:srgbClr val="242424"/>
              </a:solidFill>
              <a:effectLst/>
              <a:latin typeface="source-serif-pro"/>
            </a:endParaRPr>
          </a:p>
          <a:p>
            <a:pPr algn="l">
              <a:buFont typeface="+mj-lt"/>
              <a:buAutoNum type="arabicPeriod"/>
            </a:pPr>
            <a:r>
              <a:rPr lang="ru-RU" b="1" i="1" dirty="0">
                <a:solidFill>
                  <a:srgbClr val="242424"/>
                </a:solidFill>
                <a:effectLst/>
                <a:latin typeface="source-serif-pro"/>
              </a:rPr>
              <a:t>После истечения срока действия токена доступа, который больше нельзя использовать с API, пользователь может либо отправить свой токен обновления и идентификатор клиента обратно на конечную точку токена IDP, чтобы запросить новую пару токенов доступа и обновления, либо повторить процесс авторизации с самого начала, чтобы продолжить пользоваться своими сервисами.</a:t>
            </a:r>
            <a:endParaRPr lang="ru-RU" b="1" i="0" dirty="0">
              <a:solidFill>
                <a:srgbClr val="242424"/>
              </a:solidFill>
              <a:effectLst/>
              <a:latin typeface="source-serif-pro"/>
            </a:endParaRPr>
          </a:p>
          <a:p>
            <a:endParaRPr lang="ru-RU" b="1" dirty="0"/>
          </a:p>
        </p:txBody>
      </p:sp>
      <p:sp>
        <p:nvSpPr>
          <p:cNvPr id="4" name="Номер слайда 3"/>
          <p:cNvSpPr>
            <a:spLocks noGrp="1"/>
          </p:cNvSpPr>
          <p:nvPr>
            <p:ph type="sldNum" sz="quarter" idx="5"/>
          </p:nvPr>
        </p:nvSpPr>
        <p:spPr/>
        <p:txBody>
          <a:bodyPr/>
          <a:lstStyle/>
          <a:p>
            <a:fld id="{C1C20C24-845E-48E5-964A-D5E61ECDB269}" type="slidenum">
              <a:rPr lang="ru-RU" smtClean="0"/>
              <a:t>9</a:t>
            </a:fld>
            <a:endParaRPr lang="ru-RU"/>
          </a:p>
        </p:txBody>
      </p:sp>
    </p:spTree>
    <p:extLst>
      <p:ext uri="{BB962C8B-B14F-4D97-AF65-F5344CB8AC3E}">
        <p14:creationId xmlns:p14="http://schemas.microsoft.com/office/powerpoint/2010/main" val="653507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1" dirty="0"/>
              <a:t>приложение будет генерировать проверочный код и код-запрос, которые будут использоваться для авторизации пользователя, а не отправлять код авторизации непосредственно в приложение. Мобильное приложение также будет запрашивать у пользователя явное согласие на продолжение процесса аутентификации, а не автоматически отправлять код авторизации после аутентификации.</a:t>
            </a:r>
          </a:p>
        </p:txBody>
      </p:sp>
      <p:sp>
        <p:nvSpPr>
          <p:cNvPr id="4" name="Номер слайда 3"/>
          <p:cNvSpPr>
            <a:spLocks noGrp="1"/>
          </p:cNvSpPr>
          <p:nvPr>
            <p:ph type="sldNum" sz="quarter" idx="5"/>
          </p:nvPr>
        </p:nvSpPr>
        <p:spPr/>
        <p:txBody>
          <a:bodyPr/>
          <a:lstStyle/>
          <a:p>
            <a:fld id="{C1C20C24-845E-48E5-964A-D5E61ECDB269}" type="slidenum">
              <a:rPr lang="ru-RU" smtClean="0"/>
              <a:t>10</a:t>
            </a:fld>
            <a:endParaRPr lang="ru-RU"/>
          </a:p>
        </p:txBody>
      </p:sp>
    </p:spTree>
    <p:extLst>
      <p:ext uri="{BB962C8B-B14F-4D97-AF65-F5344CB8AC3E}">
        <p14:creationId xmlns:p14="http://schemas.microsoft.com/office/powerpoint/2010/main" val="1928413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4.svg"/><Relationship Id="rId4" Type="http://schemas.openxmlformats.org/officeDocument/2006/relationships/image" Target="../media/image2.sv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5.png"/><Relationship Id="rId5" Type="http://schemas.openxmlformats.org/officeDocument/2006/relationships/image" Target="../media/image1.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6.png"/><Relationship Id="rId5" Type="http://schemas.openxmlformats.org/officeDocument/2006/relationships/image" Target="../media/image1.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8100000">
            <a:off x="13595529" y="2241196"/>
            <a:ext cx="5804607" cy="5804607"/>
          </a:xfrm>
          <a:custGeom>
            <a:avLst/>
            <a:gdLst/>
            <a:ahLst/>
            <a:cxnLst/>
            <a:rect l="l" t="t" r="r" b="b"/>
            <a:pathLst>
              <a:path w="5804607" h="5804607">
                <a:moveTo>
                  <a:pt x="0" y="0"/>
                </a:moveTo>
                <a:lnTo>
                  <a:pt x="5804607" y="0"/>
                </a:lnTo>
                <a:lnTo>
                  <a:pt x="5804607" y="5804608"/>
                </a:lnTo>
                <a:lnTo>
                  <a:pt x="0" y="58046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9144000" y="2230874"/>
            <a:ext cx="5804607" cy="5804607"/>
          </a:xfrm>
          <a:custGeom>
            <a:avLst/>
            <a:gdLst/>
            <a:ahLst/>
            <a:cxnLst/>
            <a:rect l="l" t="t" r="r" b="b"/>
            <a:pathLst>
              <a:path w="5804607" h="5804607">
                <a:moveTo>
                  <a:pt x="0" y="0"/>
                </a:moveTo>
                <a:lnTo>
                  <a:pt x="5804607" y="0"/>
                </a:lnTo>
                <a:lnTo>
                  <a:pt x="5804607" y="5804608"/>
                </a:lnTo>
                <a:lnTo>
                  <a:pt x="0" y="5804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5143526" y="7597308"/>
            <a:ext cx="8233265" cy="8233265"/>
          </a:xfrm>
          <a:custGeom>
            <a:avLst/>
            <a:gdLst/>
            <a:ahLst/>
            <a:cxnLst/>
            <a:rect l="l" t="t" r="r" b="b"/>
            <a:pathLst>
              <a:path w="8233265" h="8233265">
                <a:moveTo>
                  <a:pt x="0" y="0"/>
                </a:moveTo>
                <a:lnTo>
                  <a:pt x="8233265" y="0"/>
                </a:lnTo>
                <a:lnTo>
                  <a:pt x="8233265" y="8233265"/>
                </a:lnTo>
                <a:lnTo>
                  <a:pt x="0" y="8233265"/>
                </a:lnTo>
                <a:lnTo>
                  <a:pt x="0" y="0"/>
                </a:lnTo>
                <a:close/>
              </a:path>
            </a:pathLst>
          </a:custGeom>
          <a:blipFill>
            <a:blip r:embed="rId7">
              <a:alphaModFix amt="96000"/>
              <a:extLst>
                <a:ext uri="{96DAC541-7B7A-43D3-8B79-37D633B846F1}">
                  <asvg:svgBlip xmlns:asvg="http://schemas.microsoft.com/office/drawing/2016/SVG/main" r:embed="rId8"/>
                </a:ext>
              </a:extLst>
            </a:blip>
            <a:stretch>
              <a:fillRect/>
            </a:stretch>
          </a:blipFill>
        </p:spPr>
      </p:sp>
      <p:sp>
        <p:nvSpPr>
          <p:cNvPr id="5" name="Freeform 5"/>
          <p:cNvSpPr/>
          <p:nvPr/>
        </p:nvSpPr>
        <p:spPr>
          <a:xfrm>
            <a:off x="15980388" y="1346208"/>
            <a:ext cx="1740378" cy="1769331"/>
          </a:xfrm>
          <a:custGeom>
            <a:avLst/>
            <a:gdLst/>
            <a:ahLst/>
            <a:cxnLst/>
            <a:rect l="l" t="t" r="r" b="b"/>
            <a:pathLst>
              <a:path w="1740378" h="1769331">
                <a:moveTo>
                  <a:pt x="0" y="0"/>
                </a:moveTo>
                <a:lnTo>
                  <a:pt x="1740378" y="0"/>
                </a:lnTo>
                <a:lnTo>
                  <a:pt x="1740378" y="1769331"/>
                </a:lnTo>
                <a:lnTo>
                  <a:pt x="0" y="17693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 name="Freeform 6"/>
          <p:cNvSpPr/>
          <p:nvPr/>
        </p:nvSpPr>
        <p:spPr>
          <a:xfrm>
            <a:off x="13448701" y="6288865"/>
            <a:ext cx="1499906" cy="1746616"/>
          </a:xfrm>
          <a:custGeom>
            <a:avLst/>
            <a:gdLst/>
            <a:ahLst/>
            <a:cxnLst/>
            <a:rect l="l" t="t" r="r" b="b"/>
            <a:pathLst>
              <a:path w="1499906" h="1746616">
                <a:moveTo>
                  <a:pt x="0" y="0"/>
                </a:moveTo>
                <a:lnTo>
                  <a:pt x="1499906" y="0"/>
                </a:lnTo>
                <a:lnTo>
                  <a:pt x="1499906" y="1746616"/>
                </a:lnTo>
                <a:lnTo>
                  <a:pt x="0" y="17466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7" name="TextBox 7"/>
          <p:cNvSpPr txBox="1"/>
          <p:nvPr/>
        </p:nvSpPr>
        <p:spPr>
          <a:xfrm>
            <a:off x="1592828" y="4339870"/>
            <a:ext cx="7288963" cy="5860161"/>
          </a:xfrm>
          <a:prstGeom prst="rect">
            <a:avLst/>
          </a:prstGeom>
        </p:spPr>
        <p:txBody>
          <a:bodyPr lIns="0" tIns="0" rIns="0" bIns="0" rtlCol="0" anchor="t">
            <a:spAutoFit/>
          </a:bodyPr>
          <a:lstStyle/>
          <a:p>
            <a:pPr algn="l">
              <a:lnSpc>
                <a:spcPts val="11562"/>
              </a:lnSpc>
            </a:pPr>
            <a:r>
              <a:rPr lang="en-US" sz="9400" b="1" dirty="0" err="1">
                <a:solidFill>
                  <a:srgbClr val="000000"/>
                </a:solidFill>
                <a:latin typeface="Arial Unicode Bold"/>
                <a:ea typeface="Arial Unicode Bold"/>
                <a:cs typeface="Arial Unicode Bold"/>
                <a:sym typeface="Arial Unicode Bold"/>
              </a:rPr>
              <a:t>Хранение</a:t>
            </a:r>
            <a:r>
              <a:rPr lang="en-US" sz="9400" b="1" dirty="0">
                <a:solidFill>
                  <a:srgbClr val="000000"/>
                </a:solidFill>
                <a:latin typeface="Arial Unicode Bold"/>
                <a:ea typeface="Arial Unicode Bold"/>
                <a:cs typeface="Arial Unicode Bold"/>
                <a:sym typeface="Arial Unicode Bold"/>
              </a:rPr>
              <a:t> и </a:t>
            </a:r>
            <a:r>
              <a:rPr lang="en-US" sz="9400" b="1" dirty="0" err="1">
                <a:solidFill>
                  <a:srgbClr val="000000"/>
                </a:solidFill>
                <a:latin typeface="Arial Unicode Bold"/>
                <a:ea typeface="Arial Unicode Bold"/>
                <a:cs typeface="Arial Unicode Bold"/>
                <a:sym typeface="Arial Unicode Bold"/>
              </a:rPr>
              <a:t>защита</a:t>
            </a:r>
            <a:r>
              <a:rPr lang="en-US" sz="9400" b="1" dirty="0">
                <a:solidFill>
                  <a:srgbClr val="000000"/>
                </a:solidFill>
                <a:latin typeface="Arial Unicode Bold"/>
                <a:ea typeface="Arial Unicode Bold"/>
                <a:cs typeface="Arial Unicode Bold"/>
                <a:sym typeface="Arial Unicode Bold"/>
              </a:rPr>
              <a:t> </a:t>
            </a:r>
            <a:r>
              <a:rPr lang="en-US" sz="9400" b="1" dirty="0" err="1">
                <a:solidFill>
                  <a:srgbClr val="000000"/>
                </a:solidFill>
                <a:latin typeface="Arial Unicode Bold"/>
                <a:ea typeface="Arial Unicode Bold"/>
                <a:cs typeface="Arial Unicode Bold"/>
                <a:sym typeface="Arial Unicode Bold"/>
              </a:rPr>
              <a:t>данных</a:t>
            </a:r>
            <a:endParaRPr lang="en-US" sz="9400" b="1" dirty="0">
              <a:solidFill>
                <a:srgbClr val="000000"/>
              </a:solidFill>
              <a:latin typeface="Arial Unicode Bold"/>
              <a:ea typeface="Arial Unicode Bold"/>
              <a:cs typeface="Arial Unicode Bold"/>
              <a:sym typeface="Arial Unicode Bold"/>
            </a:endParaRPr>
          </a:p>
          <a:p>
            <a:pPr algn="l">
              <a:lnSpc>
                <a:spcPts val="11562"/>
              </a:lnSpc>
            </a:pPr>
            <a:endParaRPr lang="en-US" sz="9400" b="1" dirty="0">
              <a:solidFill>
                <a:srgbClr val="000000"/>
              </a:solidFill>
              <a:latin typeface="Arial Unicode Bold"/>
              <a:ea typeface="Arial Unicode Bold"/>
              <a:cs typeface="Arial Unicode Bold"/>
              <a:sym typeface="Arial Unicode Bold"/>
            </a:endParaRPr>
          </a:p>
        </p:txBody>
      </p:sp>
      <p:sp>
        <p:nvSpPr>
          <p:cNvPr id="8" name="AutoShape 8"/>
          <p:cNvSpPr/>
          <p:nvPr/>
        </p:nvSpPr>
        <p:spPr>
          <a:xfrm>
            <a:off x="1676400" y="1714500"/>
            <a:ext cx="2494042" cy="0"/>
          </a:xfrm>
          <a:prstGeom prst="line">
            <a:avLst/>
          </a:prstGeom>
          <a:ln w="647700" cap="rnd">
            <a:solidFill>
              <a:srgbClr val="000000"/>
            </a:solidFill>
            <a:prstDash val="solid"/>
            <a:headEnd type="none" w="sm" len="sm"/>
            <a:tailEnd type="none" w="sm" len="sm"/>
          </a:ln>
        </p:spPr>
      </p:sp>
      <p:sp>
        <p:nvSpPr>
          <p:cNvPr id="9" name="TextBox 9"/>
          <p:cNvSpPr txBox="1"/>
          <p:nvPr/>
        </p:nvSpPr>
        <p:spPr>
          <a:xfrm>
            <a:off x="1790168" y="1454158"/>
            <a:ext cx="2099228" cy="422275"/>
          </a:xfrm>
          <a:prstGeom prst="rect">
            <a:avLst/>
          </a:prstGeom>
        </p:spPr>
        <p:txBody>
          <a:bodyPr lIns="0" tIns="0" rIns="0" bIns="0" rtlCol="0" anchor="t">
            <a:spAutoFit/>
          </a:bodyPr>
          <a:lstStyle/>
          <a:p>
            <a:pPr algn="ctr">
              <a:lnSpc>
                <a:spcPts val="3499"/>
              </a:lnSpc>
            </a:pPr>
            <a:r>
              <a:rPr lang="en-US" sz="2499" dirty="0">
                <a:solidFill>
                  <a:srgbClr val="FFFFFF"/>
                </a:solidFill>
                <a:latin typeface="Josefin Sans"/>
                <a:ea typeface="Josefin Sans"/>
                <a:cs typeface="Josefin Sans"/>
                <a:sym typeface="Josefin Sans"/>
              </a:rPr>
              <a:t>Android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B2C4709C-BD8B-BEA2-A19E-FE7F416ADF9C}"/>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74" name="Picture 2">
            <a:extLst>
              <a:ext uri="{FF2B5EF4-FFF2-40B4-BE49-F238E27FC236}">
                <a16:creationId xmlns:a16="http://schemas.microsoft.com/office/drawing/2014/main" id="{F05C5B04-DC1B-1C84-949B-63C09C5A4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516600" cy="1042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602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10253053" y="5291153"/>
            <a:ext cx="4423483" cy="0"/>
          </a:xfrm>
          <a:prstGeom prst="line">
            <a:avLst/>
          </a:prstGeom>
          <a:ln w="47625" cap="rnd">
            <a:solidFill>
              <a:srgbClr val="000000"/>
            </a:solidFill>
            <a:prstDash val="solid"/>
            <a:headEnd type="none" w="sm" len="sm"/>
            <a:tailEnd type="none" w="sm" len="sm"/>
          </a:ln>
        </p:spPr>
      </p:sp>
      <p:sp>
        <p:nvSpPr>
          <p:cNvPr id="3" name="AutoShape 3"/>
          <p:cNvSpPr/>
          <p:nvPr/>
        </p:nvSpPr>
        <p:spPr>
          <a:xfrm rot="5399999">
            <a:off x="13809256" y="6134621"/>
            <a:ext cx="1686934" cy="0"/>
          </a:xfrm>
          <a:prstGeom prst="line">
            <a:avLst/>
          </a:prstGeom>
          <a:ln w="47625" cap="rnd">
            <a:solidFill>
              <a:srgbClr val="000000"/>
            </a:solidFill>
            <a:prstDash val="solid"/>
            <a:headEnd type="none" w="sm" len="sm"/>
            <a:tailEnd type="oval" w="lg" len="lg"/>
          </a:ln>
        </p:spPr>
      </p:sp>
      <p:sp>
        <p:nvSpPr>
          <p:cNvPr id="4" name="AutoShape 4"/>
          <p:cNvSpPr/>
          <p:nvPr/>
        </p:nvSpPr>
        <p:spPr>
          <a:xfrm rot="-5465778">
            <a:off x="9260215" y="3084026"/>
            <a:ext cx="1244584" cy="0"/>
          </a:xfrm>
          <a:prstGeom prst="line">
            <a:avLst/>
          </a:prstGeom>
          <a:ln w="47625" cap="rnd">
            <a:solidFill>
              <a:srgbClr val="000000"/>
            </a:solidFill>
            <a:prstDash val="solid"/>
            <a:headEnd type="none" w="sm" len="sm"/>
            <a:tailEnd type="none" w="sm" len="sm"/>
          </a:ln>
        </p:spPr>
      </p:sp>
      <p:sp>
        <p:nvSpPr>
          <p:cNvPr id="5" name="Freeform 5"/>
          <p:cNvSpPr/>
          <p:nvPr/>
        </p:nvSpPr>
        <p:spPr>
          <a:xfrm rot="8100000">
            <a:off x="8730357" y="3572002"/>
            <a:ext cx="3438303" cy="3438303"/>
          </a:xfrm>
          <a:custGeom>
            <a:avLst/>
            <a:gdLst/>
            <a:ahLst/>
            <a:cxnLst/>
            <a:rect l="l" t="t" r="r" b="b"/>
            <a:pathLst>
              <a:path w="3438303" h="3438303">
                <a:moveTo>
                  <a:pt x="0" y="0"/>
                </a:moveTo>
                <a:lnTo>
                  <a:pt x="3438304" y="0"/>
                </a:lnTo>
                <a:lnTo>
                  <a:pt x="3438304" y="3438303"/>
                </a:lnTo>
                <a:lnTo>
                  <a:pt x="0" y="34383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AutoShape 6"/>
          <p:cNvSpPr/>
          <p:nvPr/>
        </p:nvSpPr>
        <p:spPr>
          <a:xfrm>
            <a:off x="3447048" y="5440763"/>
            <a:ext cx="4423483" cy="0"/>
          </a:xfrm>
          <a:prstGeom prst="line">
            <a:avLst/>
          </a:prstGeom>
          <a:ln w="47625" cap="rnd">
            <a:solidFill>
              <a:srgbClr val="000000"/>
            </a:solidFill>
            <a:prstDash val="solid"/>
            <a:headEnd type="none" w="sm" len="sm"/>
            <a:tailEnd type="none" w="sm" len="sm"/>
          </a:ln>
        </p:spPr>
      </p:sp>
      <p:sp>
        <p:nvSpPr>
          <p:cNvPr id="7" name="AutoShape 7"/>
          <p:cNvSpPr/>
          <p:nvPr/>
        </p:nvSpPr>
        <p:spPr>
          <a:xfrm rot="5334221">
            <a:off x="7212524" y="7561239"/>
            <a:ext cx="1244584" cy="0"/>
          </a:xfrm>
          <a:prstGeom prst="line">
            <a:avLst/>
          </a:prstGeom>
          <a:ln w="47625" cap="rnd">
            <a:solidFill>
              <a:srgbClr val="000000"/>
            </a:solidFill>
            <a:prstDash val="solid"/>
            <a:headEnd type="none" w="sm" len="sm"/>
            <a:tailEnd type="none" w="sm" len="sm"/>
          </a:ln>
        </p:spPr>
      </p:sp>
      <p:sp>
        <p:nvSpPr>
          <p:cNvPr id="8" name="AutoShape 8"/>
          <p:cNvSpPr/>
          <p:nvPr/>
        </p:nvSpPr>
        <p:spPr>
          <a:xfrm rot="-10800000">
            <a:off x="5658789" y="8183873"/>
            <a:ext cx="2189812" cy="0"/>
          </a:xfrm>
          <a:prstGeom prst="line">
            <a:avLst/>
          </a:prstGeom>
          <a:ln w="47625" cap="rnd">
            <a:solidFill>
              <a:srgbClr val="000000"/>
            </a:solidFill>
            <a:prstDash val="solid"/>
            <a:headEnd type="none" w="sm" len="sm"/>
            <a:tailEnd type="oval" w="lg" len="lg"/>
          </a:ln>
        </p:spPr>
      </p:sp>
      <p:sp>
        <p:nvSpPr>
          <p:cNvPr id="9" name="Freeform 9"/>
          <p:cNvSpPr/>
          <p:nvPr/>
        </p:nvSpPr>
        <p:spPr>
          <a:xfrm>
            <a:off x="6151379" y="3572002"/>
            <a:ext cx="3438303" cy="3438303"/>
          </a:xfrm>
          <a:custGeom>
            <a:avLst/>
            <a:gdLst/>
            <a:ahLst/>
            <a:cxnLst/>
            <a:rect l="l" t="t" r="r" b="b"/>
            <a:pathLst>
              <a:path w="3438303" h="3438303">
                <a:moveTo>
                  <a:pt x="0" y="0"/>
                </a:moveTo>
                <a:lnTo>
                  <a:pt x="3438303" y="0"/>
                </a:lnTo>
                <a:lnTo>
                  <a:pt x="3438303" y="3438303"/>
                </a:lnTo>
                <a:lnTo>
                  <a:pt x="0" y="34383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AutoShape 10"/>
          <p:cNvSpPr/>
          <p:nvPr/>
        </p:nvSpPr>
        <p:spPr>
          <a:xfrm rot="-5400000">
            <a:off x="2627393" y="4597296"/>
            <a:ext cx="1686934" cy="0"/>
          </a:xfrm>
          <a:prstGeom prst="line">
            <a:avLst/>
          </a:prstGeom>
          <a:ln w="47625" cap="rnd">
            <a:solidFill>
              <a:srgbClr val="000000"/>
            </a:solidFill>
            <a:prstDash val="solid"/>
            <a:headEnd type="none" w="sm" len="sm"/>
            <a:tailEnd type="oval" w="lg" len="lg"/>
          </a:ln>
        </p:spPr>
      </p:sp>
      <p:sp>
        <p:nvSpPr>
          <p:cNvPr id="11" name="AutoShape 11"/>
          <p:cNvSpPr/>
          <p:nvPr/>
        </p:nvSpPr>
        <p:spPr>
          <a:xfrm>
            <a:off x="9863457" y="2461392"/>
            <a:ext cx="2189812" cy="0"/>
          </a:xfrm>
          <a:prstGeom prst="line">
            <a:avLst/>
          </a:prstGeom>
          <a:ln w="47625" cap="rnd">
            <a:solidFill>
              <a:srgbClr val="000000"/>
            </a:solidFill>
            <a:prstDash val="solid"/>
            <a:headEnd type="none" w="sm" len="sm"/>
            <a:tailEnd type="oval" w="lg" len="lg"/>
          </a:ln>
        </p:spPr>
      </p:sp>
      <p:sp>
        <p:nvSpPr>
          <p:cNvPr id="12" name="Freeform 12"/>
          <p:cNvSpPr/>
          <p:nvPr/>
        </p:nvSpPr>
        <p:spPr>
          <a:xfrm rot="5400000">
            <a:off x="1600085" y="145942"/>
            <a:ext cx="622745" cy="1765515"/>
          </a:xfrm>
          <a:custGeom>
            <a:avLst/>
            <a:gdLst/>
            <a:ahLst/>
            <a:cxnLst/>
            <a:rect l="l" t="t" r="r" b="b"/>
            <a:pathLst>
              <a:path w="622745" h="1765515">
                <a:moveTo>
                  <a:pt x="0" y="0"/>
                </a:moveTo>
                <a:lnTo>
                  <a:pt x="622745" y="0"/>
                </a:lnTo>
                <a:lnTo>
                  <a:pt x="622745" y="1765516"/>
                </a:lnTo>
                <a:lnTo>
                  <a:pt x="0" y="17655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7165485" y="8382104"/>
            <a:ext cx="2245029" cy="2257342"/>
          </a:xfrm>
          <a:custGeom>
            <a:avLst/>
            <a:gdLst/>
            <a:ahLst/>
            <a:cxnLst/>
            <a:rect l="l" t="t" r="r" b="b"/>
            <a:pathLst>
              <a:path w="2245029" h="2257342">
                <a:moveTo>
                  <a:pt x="0" y="0"/>
                </a:moveTo>
                <a:lnTo>
                  <a:pt x="2245030" y="0"/>
                </a:lnTo>
                <a:lnTo>
                  <a:pt x="2245030" y="2257342"/>
                </a:lnTo>
                <a:lnTo>
                  <a:pt x="0" y="22573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4" name="Group 14"/>
          <p:cNvGrpSpPr/>
          <p:nvPr/>
        </p:nvGrpSpPr>
        <p:grpSpPr>
          <a:xfrm>
            <a:off x="3209022" y="717327"/>
            <a:ext cx="571301" cy="571301"/>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id="16" name="TextBox 16"/>
          <p:cNvSpPr txBox="1"/>
          <p:nvPr/>
        </p:nvSpPr>
        <p:spPr>
          <a:xfrm>
            <a:off x="5599915" y="4361182"/>
            <a:ext cx="7088169" cy="1819729"/>
          </a:xfrm>
          <a:prstGeom prst="rect">
            <a:avLst/>
          </a:prstGeom>
        </p:spPr>
        <p:txBody>
          <a:bodyPr wrap="square" lIns="0" tIns="0" rIns="0" bIns="0" rtlCol="0" anchor="t">
            <a:spAutoFit/>
          </a:bodyPr>
          <a:lstStyle/>
          <a:p>
            <a:pPr algn="ctr">
              <a:lnSpc>
                <a:spcPts val="15388"/>
              </a:lnSpc>
            </a:pPr>
            <a:r>
              <a:rPr lang="en-US" sz="8800" spc="1251" dirty="0">
                <a:solidFill>
                  <a:srgbClr val="FFFFFF"/>
                </a:solidFill>
                <a:latin typeface="League Spartan"/>
                <a:ea typeface="League Spartan"/>
                <a:cs typeface="League Spartan"/>
                <a:sym typeface="League Spartan"/>
              </a:rPr>
              <a:t>AES</a:t>
            </a:r>
            <a:r>
              <a:rPr lang="ru-RU" sz="8800" spc="1251" dirty="0">
                <a:solidFill>
                  <a:srgbClr val="FFFFFF"/>
                </a:solidFill>
                <a:latin typeface="League Spartan"/>
                <a:ea typeface="League Spartan"/>
                <a:cs typeface="League Spartan"/>
                <a:sym typeface="League Spartan"/>
              </a:rPr>
              <a:t> </a:t>
            </a:r>
            <a:r>
              <a:rPr lang="en-US" sz="8800" spc="1251" dirty="0">
                <a:solidFill>
                  <a:srgbClr val="FFFFFF"/>
                </a:solidFill>
                <a:latin typeface="League Spartan"/>
                <a:ea typeface="League Spartan"/>
                <a:cs typeface="League Spartan"/>
                <a:sym typeface="League Spartan"/>
              </a:rPr>
              <a:t>RSA</a:t>
            </a:r>
          </a:p>
        </p:txBody>
      </p:sp>
      <p:sp>
        <p:nvSpPr>
          <p:cNvPr id="17" name="TextBox 17"/>
          <p:cNvSpPr txBox="1"/>
          <p:nvPr/>
        </p:nvSpPr>
        <p:spPr>
          <a:xfrm>
            <a:off x="5105401" y="688895"/>
            <a:ext cx="7391400" cy="1527982"/>
          </a:xfrm>
          <a:prstGeom prst="rect">
            <a:avLst/>
          </a:prstGeom>
        </p:spPr>
        <p:txBody>
          <a:bodyPr wrap="square" lIns="0" tIns="0" rIns="0" bIns="0" rtlCol="0" anchor="t">
            <a:spAutoFit/>
          </a:bodyPr>
          <a:lstStyle/>
          <a:p>
            <a:pPr>
              <a:lnSpc>
                <a:spcPts val="5349"/>
              </a:lnSpc>
            </a:pPr>
            <a:r>
              <a:rPr lang="ru-RU" sz="8800" b="1" i="0" dirty="0">
                <a:solidFill>
                  <a:srgbClr val="404040"/>
                </a:solidFill>
                <a:effectLst/>
                <a:latin typeface="Inter"/>
              </a:rPr>
              <a:t>Шифрование</a:t>
            </a:r>
          </a:p>
          <a:p>
            <a:pPr algn="l">
              <a:lnSpc>
                <a:spcPts val="5349"/>
              </a:lnSpc>
            </a:pPr>
            <a:endParaRPr lang="en-US" sz="8800" dirty="0">
              <a:solidFill>
                <a:srgbClr val="000000"/>
              </a:solidFill>
              <a:latin typeface="League Spartan"/>
              <a:ea typeface="League Spartan"/>
              <a:cs typeface="League Spartan"/>
              <a:sym typeface="League Spartan"/>
            </a:endParaRPr>
          </a:p>
        </p:txBody>
      </p:sp>
    </p:spTree>
    <p:extLst>
      <p:ext uri="{BB962C8B-B14F-4D97-AF65-F5344CB8AC3E}">
        <p14:creationId xmlns:p14="http://schemas.microsoft.com/office/powerpoint/2010/main" val="3130586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rot="-10800000">
            <a:off x="10753548" y="8329134"/>
            <a:ext cx="3239513" cy="0"/>
          </a:xfrm>
          <a:prstGeom prst="line">
            <a:avLst/>
          </a:prstGeom>
          <a:ln w="47625" cap="rnd">
            <a:solidFill>
              <a:srgbClr val="000000"/>
            </a:solidFill>
            <a:prstDash val="solid"/>
            <a:headEnd type="oval" w="lg" len="lg"/>
            <a:tailEnd type="none" w="sm" len="sm"/>
          </a:ln>
        </p:spPr>
      </p:sp>
      <p:sp>
        <p:nvSpPr>
          <p:cNvPr id="4" name="Freeform 4"/>
          <p:cNvSpPr/>
          <p:nvPr/>
        </p:nvSpPr>
        <p:spPr>
          <a:xfrm>
            <a:off x="5056189" y="808299"/>
            <a:ext cx="8175621" cy="8175621"/>
          </a:xfrm>
          <a:custGeom>
            <a:avLst/>
            <a:gdLst/>
            <a:ahLst/>
            <a:cxnLst/>
            <a:rect l="l" t="t" r="r" b="b"/>
            <a:pathLst>
              <a:path w="8175621" h="8175621">
                <a:moveTo>
                  <a:pt x="0" y="0"/>
                </a:moveTo>
                <a:lnTo>
                  <a:pt x="8175622" y="0"/>
                </a:lnTo>
                <a:lnTo>
                  <a:pt x="8175622" y="8175621"/>
                </a:lnTo>
                <a:lnTo>
                  <a:pt x="0" y="81756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a:grpSpLocks noChangeAspect="1"/>
          </p:cNvGrpSpPr>
          <p:nvPr/>
        </p:nvGrpSpPr>
        <p:grpSpPr>
          <a:xfrm>
            <a:off x="7085697" y="846399"/>
            <a:ext cx="5157054" cy="10204117"/>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FFFFFF"/>
            </a:solidFill>
            <a:ln w="12700">
              <a:solidFill>
                <a:srgbClr val="000000"/>
              </a:solidFill>
            </a:ln>
          </p:spPr>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5" name="AutoShape 15"/>
          <p:cNvSpPr/>
          <p:nvPr/>
        </p:nvSpPr>
        <p:spPr>
          <a:xfrm>
            <a:off x="8538643" y="7206030"/>
            <a:ext cx="3528883" cy="0"/>
          </a:xfrm>
          <a:prstGeom prst="line">
            <a:avLst/>
          </a:prstGeom>
          <a:ln w="28575" cap="rnd">
            <a:solidFill>
              <a:srgbClr val="000000"/>
            </a:solidFill>
            <a:prstDash val="solid"/>
            <a:headEnd type="none" w="sm" len="sm"/>
            <a:tailEnd type="none" w="sm" len="sm"/>
          </a:ln>
        </p:spPr>
      </p:sp>
      <p:sp>
        <p:nvSpPr>
          <p:cNvPr id="16" name="AutoShape 16"/>
          <p:cNvSpPr/>
          <p:nvPr/>
        </p:nvSpPr>
        <p:spPr>
          <a:xfrm>
            <a:off x="3862040" y="5143500"/>
            <a:ext cx="3239513" cy="0"/>
          </a:xfrm>
          <a:prstGeom prst="line">
            <a:avLst/>
          </a:prstGeom>
          <a:ln w="47625" cap="rnd">
            <a:solidFill>
              <a:srgbClr val="000000"/>
            </a:solidFill>
            <a:prstDash val="solid"/>
            <a:headEnd type="oval" w="lg" len="lg"/>
            <a:tailEnd type="none" w="sm" len="sm"/>
          </a:ln>
        </p:spPr>
      </p:sp>
      <p:sp>
        <p:nvSpPr>
          <p:cNvPr id="17" name="AutoShape 17"/>
          <p:cNvSpPr/>
          <p:nvPr/>
        </p:nvSpPr>
        <p:spPr>
          <a:xfrm>
            <a:off x="5056189" y="7556540"/>
            <a:ext cx="2191407" cy="0"/>
          </a:xfrm>
          <a:prstGeom prst="line">
            <a:avLst/>
          </a:prstGeom>
          <a:ln w="47625" cap="rnd">
            <a:solidFill>
              <a:srgbClr val="000000"/>
            </a:solidFill>
            <a:prstDash val="solid"/>
            <a:headEnd type="oval" w="lg" len="lg"/>
            <a:tailEnd type="none" w="sm" len="sm"/>
          </a:ln>
        </p:spPr>
      </p:sp>
      <p:sp>
        <p:nvSpPr>
          <p:cNvPr id="18" name="Freeform 18"/>
          <p:cNvSpPr/>
          <p:nvPr/>
        </p:nvSpPr>
        <p:spPr>
          <a:xfrm>
            <a:off x="16752061" y="-414491"/>
            <a:ext cx="1740378" cy="1769331"/>
          </a:xfrm>
          <a:custGeom>
            <a:avLst/>
            <a:gdLst/>
            <a:ahLst/>
            <a:cxnLst/>
            <a:rect l="l" t="t" r="r" b="b"/>
            <a:pathLst>
              <a:path w="1740378" h="1769331">
                <a:moveTo>
                  <a:pt x="0" y="0"/>
                </a:moveTo>
                <a:lnTo>
                  <a:pt x="1740378" y="0"/>
                </a:lnTo>
                <a:lnTo>
                  <a:pt x="1740378" y="1769331"/>
                </a:lnTo>
                <a:lnTo>
                  <a:pt x="0" y="17693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9" name="Group 19"/>
          <p:cNvGrpSpPr/>
          <p:nvPr/>
        </p:nvGrpSpPr>
        <p:grpSpPr>
          <a:xfrm rot="-5400000">
            <a:off x="689498" y="7840354"/>
            <a:ext cx="545924" cy="2833058"/>
            <a:chOff x="0" y="0"/>
            <a:chExt cx="2354580" cy="12219020"/>
          </a:xfrm>
        </p:grpSpPr>
        <p:sp>
          <p:nvSpPr>
            <p:cNvPr id="20" name="Freeform 20"/>
            <p:cNvSpPr/>
            <p:nvPr/>
          </p:nvSpPr>
          <p:spPr>
            <a:xfrm>
              <a:off x="0" y="0"/>
              <a:ext cx="2353310" cy="12219020"/>
            </a:xfrm>
            <a:custGeom>
              <a:avLst/>
              <a:gdLst/>
              <a:ahLst/>
              <a:cxnLst/>
              <a:rect l="l" t="t" r="r" b="b"/>
              <a:pathLst>
                <a:path w="2353310" h="12219020">
                  <a:moveTo>
                    <a:pt x="784860" y="12151710"/>
                  </a:moveTo>
                  <a:cubicBezTo>
                    <a:pt x="905510" y="12192350"/>
                    <a:pt x="1042670" y="12219020"/>
                    <a:pt x="1177290" y="12219020"/>
                  </a:cubicBezTo>
                  <a:cubicBezTo>
                    <a:pt x="1311910" y="12219020"/>
                    <a:pt x="1441450" y="12196160"/>
                    <a:pt x="1560830" y="12155520"/>
                  </a:cubicBezTo>
                  <a:cubicBezTo>
                    <a:pt x="1563370" y="12154250"/>
                    <a:pt x="1565910" y="12154250"/>
                    <a:pt x="1568450" y="12152981"/>
                  </a:cubicBezTo>
                  <a:cubicBezTo>
                    <a:pt x="2016760" y="11990420"/>
                    <a:pt x="2346960" y="11561160"/>
                    <a:pt x="2353310" y="11030741"/>
                  </a:cubicBezTo>
                  <a:lnTo>
                    <a:pt x="2353310" y="0"/>
                  </a:lnTo>
                  <a:lnTo>
                    <a:pt x="0" y="0"/>
                  </a:lnTo>
                  <a:lnTo>
                    <a:pt x="0" y="11022278"/>
                  </a:lnTo>
                  <a:cubicBezTo>
                    <a:pt x="6350" y="11563700"/>
                    <a:pt x="331470" y="11992960"/>
                    <a:pt x="784860" y="12151710"/>
                  </a:cubicBezTo>
                  <a:close/>
                </a:path>
              </a:pathLst>
            </a:custGeom>
            <a:solidFill>
              <a:srgbClr val="000000"/>
            </a:solidFill>
          </p:spPr>
        </p:sp>
      </p:grpSp>
      <p:sp>
        <p:nvSpPr>
          <p:cNvPr id="21" name="TextBox 21"/>
          <p:cNvSpPr txBox="1"/>
          <p:nvPr/>
        </p:nvSpPr>
        <p:spPr>
          <a:xfrm>
            <a:off x="8409277" y="4302670"/>
            <a:ext cx="4970539" cy="2580320"/>
          </a:xfrm>
          <a:prstGeom prst="rect">
            <a:avLst/>
          </a:prstGeom>
        </p:spPr>
        <p:txBody>
          <a:bodyPr lIns="0" tIns="0" rIns="0" bIns="0" rtlCol="0" anchor="t">
            <a:spAutoFit/>
          </a:bodyPr>
          <a:lstStyle/>
          <a:p>
            <a:pPr algn="l">
              <a:lnSpc>
                <a:spcPts val="6839"/>
              </a:lnSpc>
            </a:pPr>
            <a:r>
              <a:rPr lang="en-US" sz="5560">
                <a:solidFill>
                  <a:srgbClr val="000000"/>
                </a:solidFill>
                <a:latin typeface="League Spartan"/>
                <a:ea typeface="League Spartan"/>
                <a:cs typeface="League Spartan"/>
                <a:sym typeface="League Spartan"/>
              </a:rPr>
              <a:t>New Marketing Strategies</a:t>
            </a:r>
          </a:p>
        </p:txBody>
      </p:sp>
      <p:sp>
        <p:nvSpPr>
          <p:cNvPr id="22" name="TextBox 22"/>
          <p:cNvSpPr txBox="1"/>
          <p:nvPr/>
        </p:nvSpPr>
        <p:spPr>
          <a:xfrm>
            <a:off x="1028700" y="3435050"/>
            <a:ext cx="3772511" cy="605935"/>
          </a:xfrm>
          <a:prstGeom prst="rect">
            <a:avLst/>
          </a:prstGeom>
        </p:spPr>
        <p:txBody>
          <a:bodyPr wrap="square" lIns="0" tIns="0" rIns="0" bIns="0" rtlCol="0" anchor="t">
            <a:spAutoFit/>
          </a:bodyPr>
          <a:lstStyle/>
          <a:p>
            <a:pPr algn="l">
              <a:lnSpc>
                <a:spcPts val="4652"/>
              </a:lnSpc>
            </a:pPr>
            <a:r>
              <a:rPr lang="en-US" sz="4000" b="1" i="0" dirty="0">
                <a:solidFill>
                  <a:srgbClr val="404040"/>
                </a:solidFill>
                <a:effectLst/>
                <a:latin typeface="Inter"/>
              </a:rPr>
              <a:t>Jetpack Security</a:t>
            </a:r>
            <a:endParaRPr lang="en-US" sz="3782" dirty="0">
              <a:solidFill>
                <a:srgbClr val="000000"/>
              </a:solidFill>
              <a:latin typeface="League Spartan"/>
              <a:ea typeface="League Spartan"/>
              <a:cs typeface="League Spartan"/>
              <a:sym typeface="League Spartan"/>
            </a:endParaRPr>
          </a:p>
        </p:txBody>
      </p:sp>
      <p:sp>
        <p:nvSpPr>
          <p:cNvPr id="24" name="TextBox 24"/>
          <p:cNvSpPr txBox="1"/>
          <p:nvPr/>
        </p:nvSpPr>
        <p:spPr>
          <a:xfrm>
            <a:off x="1480802" y="7284878"/>
            <a:ext cx="3485307" cy="605935"/>
          </a:xfrm>
          <a:prstGeom prst="rect">
            <a:avLst/>
          </a:prstGeom>
        </p:spPr>
        <p:txBody>
          <a:bodyPr wrap="square" lIns="0" tIns="0" rIns="0" bIns="0" rtlCol="0" anchor="t">
            <a:spAutoFit/>
          </a:bodyPr>
          <a:lstStyle/>
          <a:p>
            <a:pPr algn="l">
              <a:lnSpc>
                <a:spcPts val="4652"/>
              </a:lnSpc>
            </a:pPr>
            <a:r>
              <a:rPr lang="en-US" sz="4000" b="1" i="0" dirty="0">
                <a:solidFill>
                  <a:srgbClr val="404040"/>
                </a:solidFill>
                <a:effectLst/>
                <a:latin typeface="Inter"/>
              </a:rPr>
              <a:t>Biometric API</a:t>
            </a:r>
            <a:endParaRPr lang="en-US" sz="3782" dirty="0">
              <a:solidFill>
                <a:srgbClr val="000000"/>
              </a:solidFill>
              <a:latin typeface="League Spartan"/>
              <a:ea typeface="League Spartan"/>
              <a:cs typeface="League Spartan"/>
              <a:sym typeface="League Spartan"/>
            </a:endParaRPr>
          </a:p>
        </p:txBody>
      </p:sp>
      <p:sp>
        <p:nvSpPr>
          <p:cNvPr id="26" name="TextBox 26"/>
          <p:cNvSpPr txBox="1"/>
          <p:nvPr/>
        </p:nvSpPr>
        <p:spPr>
          <a:xfrm>
            <a:off x="12573000" y="7556540"/>
            <a:ext cx="5715000" cy="590546"/>
          </a:xfrm>
          <a:prstGeom prst="rect">
            <a:avLst/>
          </a:prstGeom>
        </p:spPr>
        <p:txBody>
          <a:bodyPr wrap="square" lIns="0" tIns="0" rIns="0" bIns="0" rtlCol="0" anchor="t">
            <a:spAutoFit/>
          </a:bodyPr>
          <a:lstStyle/>
          <a:p>
            <a:pPr algn="l">
              <a:lnSpc>
                <a:spcPts val="4652"/>
              </a:lnSpc>
            </a:pPr>
            <a:r>
              <a:rPr lang="en-US" sz="3600" b="1" i="0" dirty="0" err="1">
                <a:solidFill>
                  <a:srgbClr val="404040"/>
                </a:solidFill>
                <a:effectLst/>
                <a:latin typeface="Inter"/>
              </a:rPr>
              <a:t>EncryptedSharedPreferences</a:t>
            </a:r>
            <a:endParaRPr lang="en-US" sz="3600" dirty="0">
              <a:solidFill>
                <a:srgbClr val="000000"/>
              </a:solidFill>
              <a:latin typeface="League Spartan"/>
              <a:ea typeface="League Spartan"/>
              <a:cs typeface="League Spartan"/>
              <a:sym typeface="League Spartan"/>
            </a:endParaRPr>
          </a:p>
        </p:txBody>
      </p:sp>
      <p:pic>
        <p:nvPicPr>
          <p:cNvPr id="31" name="Рисунок 30">
            <a:extLst>
              <a:ext uri="{FF2B5EF4-FFF2-40B4-BE49-F238E27FC236}">
                <a16:creationId xmlns:a16="http://schemas.microsoft.com/office/drawing/2014/main" id="{130A2130-2667-13CF-962D-87E11AA7DA4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313219" y="1023333"/>
            <a:ext cx="4647404" cy="9999684"/>
          </a:xfrm>
          <a:prstGeom prst="roundRect">
            <a:avLst/>
          </a:prstGeom>
        </p:spPr>
      </p:pic>
      <p:sp>
        <p:nvSpPr>
          <p:cNvPr id="27" name="TextBox 27"/>
          <p:cNvSpPr txBox="1"/>
          <p:nvPr/>
        </p:nvSpPr>
        <p:spPr>
          <a:xfrm>
            <a:off x="491495" y="9033644"/>
            <a:ext cx="4029966" cy="471283"/>
          </a:xfrm>
          <a:prstGeom prst="rect">
            <a:avLst/>
          </a:prstGeom>
        </p:spPr>
        <p:txBody>
          <a:bodyPr lIns="0" tIns="0" rIns="0" bIns="0" rtlCol="0" anchor="t">
            <a:spAutoFit/>
          </a:bodyPr>
          <a:lstStyle/>
          <a:p>
            <a:pPr algn="l">
              <a:lnSpc>
                <a:spcPts val="3690"/>
              </a:lnSpc>
            </a:pPr>
            <a:r>
              <a:rPr lang="en-US" sz="3000" dirty="0">
                <a:solidFill>
                  <a:schemeClr val="bg1"/>
                </a:solidFill>
                <a:latin typeface="Josefin Sans"/>
                <a:ea typeface="Josefin Sans"/>
                <a:cs typeface="Josefin Sans"/>
                <a:sym typeface="Josefin Sans"/>
              </a:rPr>
              <a:t>Android</a:t>
            </a:r>
          </a:p>
        </p:txBody>
      </p:sp>
    </p:spTree>
    <p:extLst>
      <p:ext uri="{BB962C8B-B14F-4D97-AF65-F5344CB8AC3E}">
        <p14:creationId xmlns:p14="http://schemas.microsoft.com/office/powerpoint/2010/main" val="687170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3642726" y="-183004"/>
            <a:ext cx="6783048" cy="6783048"/>
          </a:xfrm>
          <a:custGeom>
            <a:avLst/>
            <a:gdLst/>
            <a:ahLst/>
            <a:cxnLst/>
            <a:rect l="l" t="t" r="r" b="b"/>
            <a:pathLst>
              <a:path w="6783048" h="6783048">
                <a:moveTo>
                  <a:pt x="0" y="0"/>
                </a:moveTo>
                <a:lnTo>
                  <a:pt x="6783048" y="0"/>
                </a:lnTo>
                <a:lnTo>
                  <a:pt x="6783048" y="6783048"/>
                </a:lnTo>
                <a:lnTo>
                  <a:pt x="0" y="6783048"/>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sp>
        <p:nvSpPr>
          <p:cNvPr id="10" name="Freeform 10"/>
          <p:cNvSpPr/>
          <p:nvPr/>
        </p:nvSpPr>
        <p:spPr>
          <a:xfrm rot="5400000">
            <a:off x="-87868" y="8394343"/>
            <a:ext cx="1986022" cy="2312689"/>
          </a:xfrm>
          <a:custGeom>
            <a:avLst/>
            <a:gdLst/>
            <a:ahLst/>
            <a:cxnLst/>
            <a:rect l="l" t="t" r="r" b="b"/>
            <a:pathLst>
              <a:path w="1986022" h="2312689">
                <a:moveTo>
                  <a:pt x="0" y="0"/>
                </a:moveTo>
                <a:lnTo>
                  <a:pt x="1986022" y="0"/>
                </a:lnTo>
                <a:lnTo>
                  <a:pt x="1986022" y="2312690"/>
                </a:lnTo>
                <a:lnTo>
                  <a:pt x="0" y="23126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6">
            <a:extLst>
              <a:ext uri="{FF2B5EF4-FFF2-40B4-BE49-F238E27FC236}">
                <a16:creationId xmlns:a16="http://schemas.microsoft.com/office/drawing/2014/main" id="{30E200AA-5039-BC6D-5A72-0FA7881779DC}"/>
              </a:ext>
            </a:extLst>
          </p:cNvPr>
          <p:cNvSpPr txBox="1"/>
          <p:nvPr/>
        </p:nvSpPr>
        <p:spPr>
          <a:xfrm>
            <a:off x="-403763" y="2190077"/>
            <a:ext cx="7088169" cy="1819729"/>
          </a:xfrm>
          <a:prstGeom prst="rect">
            <a:avLst/>
          </a:prstGeom>
        </p:spPr>
        <p:txBody>
          <a:bodyPr wrap="square" lIns="0" tIns="0" rIns="0" bIns="0" rtlCol="0" anchor="t">
            <a:spAutoFit/>
          </a:bodyPr>
          <a:lstStyle/>
          <a:p>
            <a:pPr algn="ctr">
              <a:lnSpc>
                <a:spcPts val="15388"/>
              </a:lnSpc>
            </a:pPr>
            <a:r>
              <a:rPr lang="en-US" sz="8800" spc="1251" dirty="0">
                <a:solidFill>
                  <a:srgbClr val="FFFFFF"/>
                </a:solidFill>
                <a:latin typeface="League Spartan"/>
                <a:ea typeface="League Spartan"/>
                <a:cs typeface="League Spartan"/>
                <a:sym typeface="League Spartan"/>
              </a:rPr>
              <a:t>AES</a:t>
            </a:r>
            <a:r>
              <a:rPr lang="ru-RU" sz="8800" spc="1251" dirty="0">
                <a:solidFill>
                  <a:srgbClr val="FFFFFF"/>
                </a:solidFill>
                <a:latin typeface="League Spartan"/>
                <a:ea typeface="League Spartan"/>
                <a:cs typeface="League Spartan"/>
                <a:sym typeface="League Spartan"/>
              </a:rPr>
              <a:t> </a:t>
            </a:r>
            <a:r>
              <a:rPr lang="en-US" sz="8800" spc="1251" dirty="0">
                <a:solidFill>
                  <a:srgbClr val="FFFFFF"/>
                </a:solidFill>
                <a:latin typeface="League Spartan"/>
                <a:ea typeface="League Spartan"/>
                <a:cs typeface="League Spartan"/>
                <a:sym typeface="League Spartan"/>
              </a:rPr>
              <a:t>RSA</a:t>
            </a:r>
          </a:p>
        </p:txBody>
      </p:sp>
      <p:pic>
        <p:nvPicPr>
          <p:cNvPr id="17" name="Рисунок 16">
            <a:extLst>
              <a:ext uri="{FF2B5EF4-FFF2-40B4-BE49-F238E27FC236}">
                <a16:creationId xmlns:a16="http://schemas.microsoft.com/office/drawing/2014/main" id="{6B05F923-60BD-C1FD-7A4C-BDDB6BBAF4E2}"/>
              </a:ext>
            </a:extLst>
          </p:cNvPr>
          <p:cNvPicPr>
            <a:picLocks noChangeAspect="1"/>
          </p:cNvPicPr>
          <p:nvPr/>
        </p:nvPicPr>
        <p:blipFill>
          <a:blip r:embed="rId7"/>
          <a:stretch>
            <a:fillRect/>
          </a:stretch>
        </p:blipFill>
        <p:spPr>
          <a:xfrm>
            <a:off x="2220675" y="4009806"/>
            <a:ext cx="15405387" cy="5696623"/>
          </a:xfrm>
          <a:prstGeom prst="flowChartAlternateProcess">
            <a:avLst/>
          </a:prstGeom>
        </p:spPr>
      </p:pic>
      <p:sp>
        <p:nvSpPr>
          <p:cNvPr id="18" name="TextBox 12">
            <a:extLst>
              <a:ext uri="{FF2B5EF4-FFF2-40B4-BE49-F238E27FC236}">
                <a16:creationId xmlns:a16="http://schemas.microsoft.com/office/drawing/2014/main" id="{B3BF783A-8CA1-0000-EE97-E184CC351927}"/>
              </a:ext>
            </a:extLst>
          </p:cNvPr>
          <p:cNvSpPr txBox="1"/>
          <p:nvPr/>
        </p:nvSpPr>
        <p:spPr>
          <a:xfrm>
            <a:off x="5105400" y="1546526"/>
            <a:ext cx="11430692" cy="3323987"/>
          </a:xfrm>
          <a:prstGeom prst="rect">
            <a:avLst/>
          </a:prstGeom>
        </p:spPr>
        <p:txBody>
          <a:bodyPr wrap="square" lIns="0" tIns="0" rIns="0" bIns="0" rtlCol="0" anchor="t">
            <a:spAutoFit/>
          </a:bodyPr>
          <a:lstStyle/>
          <a:p>
            <a:pPr algn="l"/>
            <a:r>
              <a:rPr lang="ru-RU" sz="7200" b="1" i="0" dirty="0">
                <a:solidFill>
                  <a:schemeClr val="tx1">
                    <a:lumMod val="85000"/>
                    <a:lumOff val="15000"/>
                  </a:schemeClr>
                </a:solidFill>
                <a:effectLst/>
                <a:latin typeface="-apple-system"/>
              </a:rPr>
              <a:t>Симметричное шифрование</a:t>
            </a:r>
          </a:p>
          <a:p>
            <a:br>
              <a:rPr lang="ru-RU" sz="7200" b="1" i="0" dirty="0">
                <a:solidFill>
                  <a:schemeClr val="tx1">
                    <a:lumMod val="85000"/>
                    <a:lumOff val="15000"/>
                  </a:schemeClr>
                </a:solidFill>
                <a:effectLst/>
                <a:latin typeface="-apple-system"/>
              </a:rPr>
            </a:br>
            <a:endParaRPr lang="en-US" sz="7200" b="1" dirty="0">
              <a:solidFill>
                <a:schemeClr val="tx1">
                  <a:lumMod val="85000"/>
                  <a:lumOff val="15000"/>
                </a:schemeClr>
              </a:solidFill>
              <a:latin typeface="Josefin Sans"/>
              <a:ea typeface="Josefin Sans"/>
              <a:cs typeface="Josefin Sans"/>
              <a:sym typeface="Josefin Sans"/>
            </a:endParaRPr>
          </a:p>
        </p:txBody>
      </p:sp>
    </p:spTree>
    <p:extLst>
      <p:ext uri="{BB962C8B-B14F-4D97-AF65-F5344CB8AC3E}">
        <p14:creationId xmlns:p14="http://schemas.microsoft.com/office/powerpoint/2010/main" val="2825225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4512206" y="334467"/>
            <a:ext cx="10959214" cy="10959214"/>
          </a:xfrm>
          <a:custGeom>
            <a:avLst/>
            <a:gdLst/>
            <a:ahLst/>
            <a:cxnLst/>
            <a:rect l="l" t="t" r="r" b="b"/>
            <a:pathLst>
              <a:path w="10959214" h="10959214">
                <a:moveTo>
                  <a:pt x="0" y="0"/>
                </a:moveTo>
                <a:lnTo>
                  <a:pt x="10959213" y="0"/>
                </a:lnTo>
                <a:lnTo>
                  <a:pt x="10959213" y="10959214"/>
                </a:lnTo>
                <a:lnTo>
                  <a:pt x="0" y="10959214"/>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5690266" y="7902157"/>
            <a:ext cx="6783048" cy="6783048"/>
          </a:xfrm>
          <a:custGeom>
            <a:avLst/>
            <a:gdLst/>
            <a:ahLst/>
            <a:cxnLst/>
            <a:rect l="l" t="t" r="r" b="b"/>
            <a:pathLst>
              <a:path w="6783048" h="6783048">
                <a:moveTo>
                  <a:pt x="0" y="0"/>
                </a:moveTo>
                <a:lnTo>
                  <a:pt x="6783048" y="0"/>
                </a:lnTo>
                <a:lnTo>
                  <a:pt x="6783048" y="6783048"/>
                </a:lnTo>
                <a:lnTo>
                  <a:pt x="0" y="6783048"/>
                </a:lnTo>
                <a:lnTo>
                  <a:pt x="0" y="0"/>
                </a:lnTo>
                <a:close/>
              </a:path>
            </a:pathLst>
          </a:custGeom>
          <a:blipFill>
            <a:blip r:embed="rId5">
              <a:alphaModFix amt="90000"/>
              <a:extLst>
                <a:ext uri="{96DAC541-7B7A-43D3-8B79-37D633B846F1}">
                  <asvg:svgBlip xmlns:asvg="http://schemas.microsoft.com/office/drawing/2016/SVG/main" r:embed="rId6"/>
                </a:ext>
              </a:extLst>
            </a:blip>
            <a:stretch>
              <a:fillRect/>
            </a:stretch>
          </a:blipFill>
        </p:spPr>
      </p:sp>
      <p:sp>
        <p:nvSpPr>
          <p:cNvPr id="9" name="Freeform 9"/>
          <p:cNvSpPr/>
          <p:nvPr/>
        </p:nvSpPr>
        <p:spPr>
          <a:xfrm rot="-5400000">
            <a:off x="15392964" y="1171304"/>
            <a:ext cx="2387900" cy="1202633"/>
          </a:xfrm>
          <a:custGeom>
            <a:avLst/>
            <a:gdLst/>
            <a:ahLst/>
            <a:cxnLst/>
            <a:rect l="l" t="t" r="r" b="b"/>
            <a:pathLst>
              <a:path w="2387900" h="1202633">
                <a:moveTo>
                  <a:pt x="0" y="0"/>
                </a:moveTo>
                <a:lnTo>
                  <a:pt x="2387901" y="0"/>
                </a:lnTo>
                <a:lnTo>
                  <a:pt x="2387901" y="1202634"/>
                </a:lnTo>
                <a:lnTo>
                  <a:pt x="0" y="12026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5400000">
            <a:off x="-87868" y="8394343"/>
            <a:ext cx="1986022" cy="2312689"/>
          </a:xfrm>
          <a:custGeom>
            <a:avLst/>
            <a:gdLst/>
            <a:ahLst/>
            <a:cxnLst/>
            <a:rect l="l" t="t" r="r" b="b"/>
            <a:pathLst>
              <a:path w="1986022" h="2312689">
                <a:moveTo>
                  <a:pt x="0" y="0"/>
                </a:moveTo>
                <a:lnTo>
                  <a:pt x="1986022" y="0"/>
                </a:lnTo>
                <a:lnTo>
                  <a:pt x="1986022" y="2312690"/>
                </a:lnTo>
                <a:lnTo>
                  <a:pt x="0" y="23126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TextBox 16">
            <a:extLst>
              <a:ext uri="{FF2B5EF4-FFF2-40B4-BE49-F238E27FC236}">
                <a16:creationId xmlns:a16="http://schemas.microsoft.com/office/drawing/2014/main" id="{30E200AA-5039-BC6D-5A72-0FA7881779DC}"/>
              </a:ext>
            </a:extLst>
          </p:cNvPr>
          <p:cNvSpPr txBox="1"/>
          <p:nvPr/>
        </p:nvSpPr>
        <p:spPr>
          <a:xfrm>
            <a:off x="13421397" y="4496814"/>
            <a:ext cx="7088169" cy="1819729"/>
          </a:xfrm>
          <a:prstGeom prst="rect">
            <a:avLst/>
          </a:prstGeom>
        </p:spPr>
        <p:txBody>
          <a:bodyPr wrap="square" lIns="0" tIns="0" rIns="0" bIns="0" rtlCol="0" anchor="t">
            <a:spAutoFit/>
          </a:bodyPr>
          <a:lstStyle/>
          <a:p>
            <a:pPr algn="ctr">
              <a:lnSpc>
                <a:spcPts val="15388"/>
              </a:lnSpc>
            </a:pPr>
            <a:r>
              <a:rPr lang="en-US" sz="8800" spc="1251" dirty="0">
                <a:solidFill>
                  <a:srgbClr val="FFFFFF"/>
                </a:solidFill>
                <a:latin typeface="League Spartan"/>
                <a:ea typeface="League Spartan"/>
                <a:cs typeface="League Spartan"/>
                <a:sym typeface="League Spartan"/>
              </a:rPr>
              <a:t>RSA</a:t>
            </a:r>
          </a:p>
        </p:txBody>
      </p:sp>
      <p:sp>
        <p:nvSpPr>
          <p:cNvPr id="16" name="TextBox 12">
            <a:extLst>
              <a:ext uri="{FF2B5EF4-FFF2-40B4-BE49-F238E27FC236}">
                <a16:creationId xmlns:a16="http://schemas.microsoft.com/office/drawing/2014/main" id="{605B0A55-51E5-91D4-2AC8-7FBF6A6187FA}"/>
              </a:ext>
            </a:extLst>
          </p:cNvPr>
          <p:cNvSpPr txBox="1"/>
          <p:nvPr/>
        </p:nvSpPr>
        <p:spPr>
          <a:xfrm>
            <a:off x="3366444" y="778882"/>
            <a:ext cx="13397556" cy="1107996"/>
          </a:xfrm>
          <a:prstGeom prst="rect">
            <a:avLst/>
          </a:prstGeom>
        </p:spPr>
        <p:txBody>
          <a:bodyPr wrap="square" lIns="0" tIns="0" rIns="0" bIns="0" rtlCol="0" anchor="t">
            <a:spAutoFit/>
          </a:bodyPr>
          <a:lstStyle/>
          <a:p>
            <a:pPr algn="l"/>
            <a:r>
              <a:rPr lang="ru-RU" sz="7200" b="1" i="0" dirty="0">
                <a:solidFill>
                  <a:schemeClr val="tx1">
                    <a:lumMod val="85000"/>
                    <a:lumOff val="15000"/>
                  </a:schemeClr>
                </a:solidFill>
                <a:effectLst/>
                <a:latin typeface="-apple-system"/>
              </a:rPr>
              <a:t>Асимметричное шифрование</a:t>
            </a:r>
            <a:endParaRPr lang="en-US" sz="7200" b="1" dirty="0">
              <a:solidFill>
                <a:schemeClr val="tx1">
                  <a:lumMod val="85000"/>
                  <a:lumOff val="15000"/>
                </a:schemeClr>
              </a:solidFill>
              <a:latin typeface="Josefin Sans"/>
              <a:ea typeface="Josefin Sans"/>
              <a:cs typeface="Josefin Sans"/>
              <a:sym typeface="Josefin Sans"/>
            </a:endParaRPr>
          </a:p>
        </p:txBody>
      </p:sp>
      <p:pic>
        <p:nvPicPr>
          <p:cNvPr id="18" name="Рисунок 17">
            <a:extLst>
              <a:ext uri="{FF2B5EF4-FFF2-40B4-BE49-F238E27FC236}">
                <a16:creationId xmlns:a16="http://schemas.microsoft.com/office/drawing/2014/main" id="{7AC6853B-3055-8890-2DE6-185C02BCBFF8}"/>
              </a:ext>
            </a:extLst>
          </p:cNvPr>
          <p:cNvPicPr>
            <a:picLocks noChangeAspect="1"/>
          </p:cNvPicPr>
          <p:nvPr/>
        </p:nvPicPr>
        <p:blipFill>
          <a:blip r:embed="rId11"/>
          <a:stretch>
            <a:fillRect/>
          </a:stretch>
        </p:blipFill>
        <p:spPr>
          <a:xfrm>
            <a:off x="2590800" y="2760861"/>
            <a:ext cx="12559426" cy="5018676"/>
          </a:xfrm>
          <a:prstGeom prst="flowChartAlternateProcess">
            <a:avLst/>
          </a:prstGeom>
        </p:spPr>
      </p:pic>
    </p:spTree>
    <p:extLst>
      <p:ext uri="{BB962C8B-B14F-4D97-AF65-F5344CB8AC3E}">
        <p14:creationId xmlns:p14="http://schemas.microsoft.com/office/powerpoint/2010/main" val="1803628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7373600" y="778882"/>
            <a:ext cx="10959214" cy="10959214"/>
          </a:xfrm>
          <a:custGeom>
            <a:avLst/>
            <a:gdLst/>
            <a:ahLst/>
            <a:cxnLst/>
            <a:rect l="l" t="t" r="r" b="b"/>
            <a:pathLst>
              <a:path w="10959214" h="10959214">
                <a:moveTo>
                  <a:pt x="0" y="0"/>
                </a:moveTo>
                <a:lnTo>
                  <a:pt x="10959213" y="0"/>
                </a:lnTo>
                <a:lnTo>
                  <a:pt x="10959213" y="10959214"/>
                </a:lnTo>
                <a:lnTo>
                  <a:pt x="0" y="10959214"/>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5690266" y="7902157"/>
            <a:ext cx="6783048" cy="6783048"/>
          </a:xfrm>
          <a:custGeom>
            <a:avLst/>
            <a:gdLst/>
            <a:ahLst/>
            <a:cxnLst/>
            <a:rect l="l" t="t" r="r" b="b"/>
            <a:pathLst>
              <a:path w="6783048" h="6783048">
                <a:moveTo>
                  <a:pt x="0" y="0"/>
                </a:moveTo>
                <a:lnTo>
                  <a:pt x="6783048" y="0"/>
                </a:lnTo>
                <a:lnTo>
                  <a:pt x="6783048" y="6783048"/>
                </a:lnTo>
                <a:lnTo>
                  <a:pt x="0" y="6783048"/>
                </a:lnTo>
                <a:lnTo>
                  <a:pt x="0" y="0"/>
                </a:lnTo>
                <a:close/>
              </a:path>
            </a:pathLst>
          </a:custGeom>
          <a:blipFill>
            <a:blip r:embed="rId5">
              <a:alphaModFix amt="90000"/>
              <a:extLst>
                <a:ext uri="{96DAC541-7B7A-43D3-8B79-37D633B846F1}">
                  <asvg:svgBlip xmlns:asvg="http://schemas.microsoft.com/office/drawing/2016/SVG/main" r:embed="rId6"/>
                </a:ext>
              </a:extLst>
            </a:blip>
            <a:stretch>
              <a:fillRect/>
            </a:stretch>
          </a:blipFill>
        </p:spPr>
      </p:sp>
      <p:sp>
        <p:nvSpPr>
          <p:cNvPr id="9" name="Freeform 9"/>
          <p:cNvSpPr/>
          <p:nvPr/>
        </p:nvSpPr>
        <p:spPr>
          <a:xfrm rot="-5400000">
            <a:off x="15392964" y="1171304"/>
            <a:ext cx="2387900" cy="1202633"/>
          </a:xfrm>
          <a:custGeom>
            <a:avLst/>
            <a:gdLst/>
            <a:ahLst/>
            <a:cxnLst/>
            <a:rect l="l" t="t" r="r" b="b"/>
            <a:pathLst>
              <a:path w="2387900" h="1202633">
                <a:moveTo>
                  <a:pt x="0" y="0"/>
                </a:moveTo>
                <a:lnTo>
                  <a:pt x="2387901" y="0"/>
                </a:lnTo>
                <a:lnTo>
                  <a:pt x="2387901" y="1202634"/>
                </a:lnTo>
                <a:lnTo>
                  <a:pt x="0" y="12026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5400000">
            <a:off x="12202934" y="-201518"/>
            <a:ext cx="1986022" cy="2312689"/>
          </a:xfrm>
          <a:custGeom>
            <a:avLst/>
            <a:gdLst/>
            <a:ahLst/>
            <a:cxnLst/>
            <a:rect l="l" t="t" r="r" b="b"/>
            <a:pathLst>
              <a:path w="1986022" h="2312689">
                <a:moveTo>
                  <a:pt x="0" y="0"/>
                </a:moveTo>
                <a:lnTo>
                  <a:pt x="1986022" y="0"/>
                </a:lnTo>
                <a:lnTo>
                  <a:pt x="1986022" y="2312690"/>
                </a:lnTo>
                <a:lnTo>
                  <a:pt x="0" y="23126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TextBox 16">
            <a:extLst>
              <a:ext uri="{FF2B5EF4-FFF2-40B4-BE49-F238E27FC236}">
                <a16:creationId xmlns:a16="http://schemas.microsoft.com/office/drawing/2014/main" id="{30E200AA-5039-BC6D-5A72-0FA7881779DC}"/>
              </a:ext>
            </a:extLst>
          </p:cNvPr>
          <p:cNvSpPr txBox="1"/>
          <p:nvPr/>
        </p:nvSpPr>
        <p:spPr>
          <a:xfrm>
            <a:off x="5537705" y="8175621"/>
            <a:ext cx="7088169" cy="1819729"/>
          </a:xfrm>
          <a:prstGeom prst="rect">
            <a:avLst/>
          </a:prstGeom>
        </p:spPr>
        <p:txBody>
          <a:bodyPr wrap="square" lIns="0" tIns="0" rIns="0" bIns="0" rtlCol="0" anchor="t">
            <a:spAutoFit/>
          </a:bodyPr>
          <a:lstStyle/>
          <a:p>
            <a:pPr algn="ctr">
              <a:lnSpc>
                <a:spcPts val="15388"/>
              </a:lnSpc>
            </a:pPr>
            <a:r>
              <a:rPr lang="en-US" sz="8800" spc="1251" dirty="0">
                <a:solidFill>
                  <a:srgbClr val="FFFFFF"/>
                </a:solidFill>
                <a:latin typeface="League Spartan"/>
                <a:ea typeface="League Spartan"/>
                <a:cs typeface="League Spartan"/>
                <a:sym typeface="League Spartan"/>
              </a:rPr>
              <a:t>hash </a:t>
            </a:r>
          </a:p>
        </p:txBody>
      </p:sp>
      <p:sp>
        <p:nvSpPr>
          <p:cNvPr id="16" name="TextBox 12">
            <a:extLst>
              <a:ext uri="{FF2B5EF4-FFF2-40B4-BE49-F238E27FC236}">
                <a16:creationId xmlns:a16="http://schemas.microsoft.com/office/drawing/2014/main" id="{605B0A55-51E5-91D4-2AC8-7FBF6A6187FA}"/>
              </a:ext>
            </a:extLst>
          </p:cNvPr>
          <p:cNvSpPr txBox="1"/>
          <p:nvPr/>
        </p:nvSpPr>
        <p:spPr>
          <a:xfrm>
            <a:off x="3366444" y="778882"/>
            <a:ext cx="13397556" cy="1107996"/>
          </a:xfrm>
          <a:prstGeom prst="rect">
            <a:avLst/>
          </a:prstGeom>
        </p:spPr>
        <p:txBody>
          <a:bodyPr wrap="square" lIns="0" tIns="0" rIns="0" bIns="0" rtlCol="0" anchor="t">
            <a:spAutoFit/>
          </a:bodyPr>
          <a:lstStyle/>
          <a:p>
            <a:pPr algn="l"/>
            <a:r>
              <a:rPr lang="ru-RU" sz="7200" b="1" i="0" dirty="0">
                <a:solidFill>
                  <a:schemeClr val="tx1">
                    <a:lumMod val="85000"/>
                    <a:lumOff val="15000"/>
                  </a:schemeClr>
                </a:solidFill>
                <a:effectLst/>
                <a:latin typeface="-apple-system"/>
              </a:rPr>
              <a:t>Хеширование:</a:t>
            </a:r>
          </a:p>
        </p:txBody>
      </p:sp>
      <p:pic>
        <p:nvPicPr>
          <p:cNvPr id="3" name="Рисунок 2">
            <a:extLst>
              <a:ext uri="{FF2B5EF4-FFF2-40B4-BE49-F238E27FC236}">
                <a16:creationId xmlns:a16="http://schemas.microsoft.com/office/drawing/2014/main" id="{07E73E43-3407-28A8-45CB-33555FEA9960}"/>
              </a:ext>
            </a:extLst>
          </p:cNvPr>
          <p:cNvPicPr>
            <a:picLocks noChangeAspect="1"/>
          </p:cNvPicPr>
          <p:nvPr/>
        </p:nvPicPr>
        <p:blipFill>
          <a:blip r:embed="rId11"/>
          <a:stretch>
            <a:fillRect/>
          </a:stretch>
        </p:blipFill>
        <p:spPr>
          <a:xfrm>
            <a:off x="336287" y="2276574"/>
            <a:ext cx="17615426" cy="5509351"/>
          </a:xfrm>
          <a:prstGeom prst="flowChartAlternateProcess">
            <a:avLst/>
          </a:prstGeom>
        </p:spPr>
      </p:pic>
    </p:spTree>
    <p:extLst>
      <p:ext uri="{BB962C8B-B14F-4D97-AF65-F5344CB8AC3E}">
        <p14:creationId xmlns:p14="http://schemas.microsoft.com/office/powerpoint/2010/main" val="1187834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00000" flipV="1">
            <a:off x="7484481" y="3810192"/>
            <a:ext cx="16073566" cy="8453182"/>
          </a:xfrm>
          <a:custGeom>
            <a:avLst/>
            <a:gdLst/>
            <a:ahLst/>
            <a:cxnLst/>
            <a:rect l="l" t="t" r="r" b="b"/>
            <a:pathLst>
              <a:path w="16073566" h="8453182">
                <a:moveTo>
                  <a:pt x="0" y="8453182"/>
                </a:moveTo>
                <a:lnTo>
                  <a:pt x="16073567" y="8453182"/>
                </a:lnTo>
                <a:lnTo>
                  <a:pt x="16073567" y="0"/>
                </a:lnTo>
                <a:lnTo>
                  <a:pt x="0" y="0"/>
                </a:lnTo>
                <a:lnTo>
                  <a:pt x="0" y="8453182"/>
                </a:lnTo>
                <a:close/>
              </a:path>
            </a:pathLst>
          </a:custGeom>
          <a:blipFill>
            <a:blip r:embed="rId3">
              <a:alphaModFix amt="89000"/>
              <a:extLst>
                <a:ext uri="{96DAC541-7B7A-43D3-8B79-37D633B846F1}">
                  <asvg:svgBlip xmlns:asvg="http://schemas.microsoft.com/office/drawing/2016/SVG/main" r:embed="rId4"/>
                </a:ext>
              </a:extLst>
            </a:blip>
            <a:stretch>
              <a:fillRect t="-90148"/>
            </a:stretch>
          </a:blipFill>
        </p:spPr>
      </p:sp>
      <p:sp>
        <p:nvSpPr>
          <p:cNvPr id="4" name="Freeform 4"/>
          <p:cNvSpPr/>
          <p:nvPr/>
        </p:nvSpPr>
        <p:spPr>
          <a:xfrm>
            <a:off x="15759394" y="393689"/>
            <a:ext cx="1499906" cy="1746616"/>
          </a:xfrm>
          <a:custGeom>
            <a:avLst/>
            <a:gdLst/>
            <a:ahLst/>
            <a:cxnLst/>
            <a:rect l="l" t="t" r="r" b="b"/>
            <a:pathLst>
              <a:path w="1499906" h="1746616">
                <a:moveTo>
                  <a:pt x="0" y="0"/>
                </a:moveTo>
                <a:lnTo>
                  <a:pt x="1499906" y="0"/>
                </a:lnTo>
                <a:lnTo>
                  <a:pt x="1499906" y="1746615"/>
                </a:lnTo>
                <a:lnTo>
                  <a:pt x="0" y="17466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3728645">
            <a:off x="-2471411" y="-3654321"/>
            <a:ext cx="6303208" cy="6303208"/>
          </a:xfrm>
          <a:custGeom>
            <a:avLst/>
            <a:gdLst/>
            <a:ahLst/>
            <a:cxnLst/>
            <a:rect l="l" t="t" r="r" b="b"/>
            <a:pathLst>
              <a:path w="6303208" h="6303208">
                <a:moveTo>
                  <a:pt x="0" y="0"/>
                </a:moveTo>
                <a:lnTo>
                  <a:pt x="6303209" y="0"/>
                </a:lnTo>
                <a:lnTo>
                  <a:pt x="6303209" y="6303208"/>
                </a:lnTo>
                <a:lnTo>
                  <a:pt x="0" y="6303208"/>
                </a:lnTo>
                <a:lnTo>
                  <a:pt x="0" y="0"/>
                </a:lnTo>
                <a:close/>
              </a:path>
            </a:pathLst>
          </a:custGeom>
          <a:blipFill>
            <a:blip r:embed="rId7">
              <a:alphaModFix amt="96000"/>
              <a:extLst>
                <a:ext uri="{96DAC541-7B7A-43D3-8B79-37D633B846F1}">
                  <asvg:svgBlip xmlns:asvg="http://schemas.microsoft.com/office/drawing/2016/SVG/main" r:embed="rId8"/>
                </a:ext>
              </a:extLst>
            </a:blip>
            <a:stretch>
              <a:fillRect/>
            </a:stretch>
          </a:blipFill>
        </p:spPr>
      </p:sp>
      <p:grpSp>
        <p:nvGrpSpPr>
          <p:cNvPr id="7" name="Group 7"/>
          <p:cNvGrpSpPr/>
          <p:nvPr/>
        </p:nvGrpSpPr>
        <p:grpSpPr>
          <a:xfrm rot="-5400000">
            <a:off x="2015459" y="-1572534"/>
            <a:ext cx="413551" cy="4580320"/>
            <a:chOff x="0" y="0"/>
            <a:chExt cx="2354580" cy="26078363"/>
          </a:xfrm>
        </p:grpSpPr>
        <p:sp>
          <p:nvSpPr>
            <p:cNvPr id="8" name="Freeform 8"/>
            <p:cNvSpPr/>
            <p:nvPr/>
          </p:nvSpPr>
          <p:spPr>
            <a:xfrm>
              <a:off x="0" y="0"/>
              <a:ext cx="2353310" cy="26078362"/>
            </a:xfrm>
            <a:custGeom>
              <a:avLst/>
              <a:gdLst/>
              <a:ahLst/>
              <a:cxnLst/>
              <a:rect l="l" t="t" r="r" b="b"/>
              <a:pathLst>
                <a:path w="2353310" h="26078362">
                  <a:moveTo>
                    <a:pt x="784860" y="26011054"/>
                  </a:moveTo>
                  <a:cubicBezTo>
                    <a:pt x="905510" y="26051694"/>
                    <a:pt x="1042670" y="26078362"/>
                    <a:pt x="1177290" y="26078362"/>
                  </a:cubicBezTo>
                  <a:cubicBezTo>
                    <a:pt x="1311910" y="26078362"/>
                    <a:pt x="1441450" y="26055504"/>
                    <a:pt x="1560830" y="26014862"/>
                  </a:cubicBezTo>
                  <a:cubicBezTo>
                    <a:pt x="1563370" y="26013594"/>
                    <a:pt x="1565910" y="26013594"/>
                    <a:pt x="1568450" y="26012322"/>
                  </a:cubicBezTo>
                  <a:cubicBezTo>
                    <a:pt x="2016760" y="25849763"/>
                    <a:pt x="2346960" y="25420503"/>
                    <a:pt x="2353310" y="24847440"/>
                  </a:cubicBezTo>
                  <a:lnTo>
                    <a:pt x="2353310" y="0"/>
                  </a:lnTo>
                  <a:lnTo>
                    <a:pt x="0" y="0"/>
                  </a:lnTo>
                  <a:lnTo>
                    <a:pt x="0" y="24828316"/>
                  </a:lnTo>
                  <a:cubicBezTo>
                    <a:pt x="6350" y="25423042"/>
                    <a:pt x="331470" y="25852303"/>
                    <a:pt x="784860" y="26011054"/>
                  </a:cubicBezTo>
                  <a:close/>
                </a:path>
              </a:pathLst>
            </a:custGeom>
            <a:solidFill>
              <a:srgbClr val="000000"/>
            </a:solidFill>
          </p:spPr>
        </p:sp>
      </p:grpSp>
      <p:sp>
        <p:nvSpPr>
          <p:cNvPr id="6" name="TextBox 6"/>
          <p:cNvSpPr txBox="1"/>
          <p:nvPr/>
        </p:nvSpPr>
        <p:spPr>
          <a:xfrm>
            <a:off x="614743" y="408038"/>
            <a:ext cx="8420222" cy="619400"/>
          </a:xfrm>
          <a:prstGeom prst="rect">
            <a:avLst/>
          </a:prstGeom>
        </p:spPr>
        <p:txBody>
          <a:bodyPr lIns="0" tIns="0" rIns="0" bIns="0" rtlCol="0" anchor="t">
            <a:spAutoFit/>
          </a:bodyPr>
          <a:lstStyle/>
          <a:p>
            <a:pPr algn="l">
              <a:lnSpc>
                <a:spcPts val="5040"/>
              </a:lnSpc>
            </a:pPr>
            <a:r>
              <a:rPr lang="en-US" sz="3600" dirty="0">
                <a:solidFill>
                  <a:schemeClr val="bg1"/>
                </a:solidFill>
                <a:latin typeface="Josefin Sans"/>
                <a:ea typeface="Josefin Sans"/>
                <a:cs typeface="Josefin Sans"/>
                <a:sym typeface="Josefin Sans"/>
              </a:rPr>
              <a:t>Android</a:t>
            </a:r>
          </a:p>
        </p:txBody>
      </p:sp>
      <p:pic>
        <p:nvPicPr>
          <p:cNvPr id="10" name="Рисунок 9">
            <a:extLst>
              <a:ext uri="{FF2B5EF4-FFF2-40B4-BE49-F238E27FC236}">
                <a16:creationId xmlns:a16="http://schemas.microsoft.com/office/drawing/2014/main" id="{6DDCCDFF-9D21-2DB5-7A30-C70E3B708C14}"/>
              </a:ext>
            </a:extLst>
          </p:cNvPr>
          <p:cNvPicPr>
            <a:picLocks noChangeAspect="1"/>
          </p:cNvPicPr>
          <p:nvPr/>
        </p:nvPicPr>
        <p:blipFill>
          <a:blip r:embed="rId9"/>
          <a:stretch>
            <a:fillRect/>
          </a:stretch>
        </p:blipFill>
        <p:spPr>
          <a:xfrm>
            <a:off x="686025" y="1769000"/>
            <a:ext cx="16697880" cy="8518000"/>
          </a:xfrm>
          <a:prstGeom prst="round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3276600" y="-495300"/>
            <a:ext cx="11582400" cy="12040848"/>
          </a:xfrm>
          <a:custGeom>
            <a:avLst/>
            <a:gdLst/>
            <a:ahLst/>
            <a:cxnLst/>
            <a:rect l="l" t="t" r="r" b="b"/>
            <a:pathLst>
              <a:path w="6783048" h="6783048">
                <a:moveTo>
                  <a:pt x="0" y="0"/>
                </a:moveTo>
                <a:lnTo>
                  <a:pt x="6783048" y="0"/>
                </a:lnTo>
                <a:lnTo>
                  <a:pt x="6783048" y="6783048"/>
                </a:lnTo>
                <a:lnTo>
                  <a:pt x="0" y="6783048"/>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sp>
        <p:nvSpPr>
          <p:cNvPr id="10" name="Freeform 10"/>
          <p:cNvSpPr/>
          <p:nvPr/>
        </p:nvSpPr>
        <p:spPr>
          <a:xfrm rot="5400000">
            <a:off x="-87868" y="8394343"/>
            <a:ext cx="1986022" cy="2312689"/>
          </a:xfrm>
          <a:custGeom>
            <a:avLst/>
            <a:gdLst/>
            <a:ahLst/>
            <a:cxnLst/>
            <a:rect l="l" t="t" r="r" b="b"/>
            <a:pathLst>
              <a:path w="1986022" h="2312689">
                <a:moveTo>
                  <a:pt x="0" y="0"/>
                </a:moveTo>
                <a:lnTo>
                  <a:pt x="1986022" y="0"/>
                </a:lnTo>
                <a:lnTo>
                  <a:pt x="1986022" y="2312690"/>
                </a:lnTo>
                <a:lnTo>
                  <a:pt x="0" y="23126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TextBox 12">
            <a:extLst>
              <a:ext uri="{FF2B5EF4-FFF2-40B4-BE49-F238E27FC236}">
                <a16:creationId xmlns:a16="http://schemas.microsoft.com/office/drawing/2014/main" id="{B3BF783A-8CA1-0000-EE97-E184CC351927}"/>
              </a:ext>
            </a:extLst>
          </p:cNvPr>
          <p:cNvSpPr txBox="1"/>
          <p:nvPr/>
        </p:nvSpPr>
        <p:spPr>
          <a:xfrm>
            <a:off x="5943600" y="342900"/>
            <a:ext cx="12725400" cy="2215991"/>
          </a:xfrm>
          <a:prstGeom prst="rect">
            <a:avLst/>
          </a:prstGeom>
        </p:spPr>
        <p:txBody>
          <a:bodyPr wrap="square" lIns="0" tIns="0" rIns="0" bIns="0" rtlCol="0" anchor="t">
            <a:spAutoFit/>
          </a:bodyPr>
          <a:lstStyle/>
          <a:p>
            <a:pPr algn="l"/>
            <a:r>
              <a:rPr lang="ru-RU" sz="7200" b="1" i="0" dirty="0">
                <a:solidFill>
                  <a:schemeClr val="tx1">
                    <a:lumMod val="85000"/>
                    <a:lumOff val="15000"/>
                  </a:schemeClr>
                </a:solidFill>
                <a:effectLst/>
                <a:latin typeface="-apple-system"/>
              </a:rPr>
              <a:t>Биометрическая аутентификация</a:t>
            </a:r>
            <a:endParaRPr lang="en-US" sz="7200" b="1" dirty="0">
              <a:solidFill>
                <a:schemeClr val="tx1">
                  <a:lumMod val="85000"/>
                  <a:lumOff val="15000"/>
                </a:schemeClr>
              </a:solidFill>
              <a:latin typeface="Josefin Sans"/>
              <a:ea typeface="Josefin Sans"/>
              <a:cs typeface="Josefin Sans"/>
              <a:sym typeface="Josefin Sans"/>
            </a:endParaRPr>
          </a:p>
        </p:txBody>
      </p:sp>
      <p:pic>
        <p:nvPicPr>
          <p:cNvPr id="3" name="Рисунок 2">
            <a:extLst>
              <a:ext uri="{FF2B5EF4-FFF2-40B4-BE49-F238E27FC236}">
                <a16:creationId xmlns:a16="http://schemas.microsoft.com/office/drawing/2014/main" id="{49296412-06D3-8C2E-F6D3-B6E7ABD47A78}"/>
              </a:ext>
            </a:extLst>
          </p:cNvPr>
          <p:cNvPicPr>
            <a:picLocks noChangeAspect="1"/>
          </p:cNvPicPr>
          <p:nvPr/>
        </p:nvPicPr>
        <p:blipFill>
          <a:blip r:embed="rId7"/>
          <a:stretch>
            <a:fillRect/>
          </a:stretch>
        </p:blipFill>
        <p:spPr>
          <a:xfrm>
            <a:off x="3390900" y="2546191"/>
            <a:ext cx="11353800" cy="7593422"/>
          </a:xfrm>
          <a:prstGeom prst="roundRect">
            <a:avLst>
              <a:gd name="adj" fmla="val 3922"/>
            </a:avLst>
          </a:prstGeom>
        </p:spPr>
      </p:pic>
    </p:spTree>
    <p:extLst>
      <p:ext uri="{BB962C8B-B14F-4D97-AF65-F5344CB8AC3E}">
        <p14:creationId xmlns:p14="http://schemas.microsoft.com/office/powerpoint/2010/main" val="1165489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100000">
            <a:off x="4561182" y="2788742"/>
            <a:ext cx="4709517" cy="4709517"/>
          </a:xfrm>
          <a:custGeom>
            <a:avLst/>
            <a:gdLst/>
            <a:ahLst/>
            <a:cxnLst/>
            <a:rect l="l" t="t" r="r" b="b"/>
            <a:pathLst>
              <a:path w="4709517" h="4709517">
                <a:moveTo>
                  <a:pt x="0" y="0"/>
                </a:moveTo>
                <a:lnTo>
                  <a:pt x="4709517" y="0"/>
                </a:lnTo>
                <a:lnTo>
                  <a:pt x="4709517" y="4709516"/>
                </a:lnTo>
                <a:lnTo>
                  <a:pt x="0" y="47095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2788742"/>
            <a:ext cx="4709517" cy="4709517"/>
          </a:xfrm>
          <a:custGeom>
            <a:avLst/>
            <a:gdLst/>
            <a:ahLst/>
            <a:cxnLst/>
            <a:rect l="l" t="t" r="r" b="b"/>
            <a:pathLst>
              <a:path w="4709517" h="4709517">
                <a:moveTo>
                  <a:pt x="0" y="0"/>
                </a:moveTo>
                <a:lnTo>
                  <a:pt x="4709517" y="0"/>
                </a:lnTo>
                <a:lnTo>
                  <a:pt x="4709517" y="4709516"/>
                </a:lnTo>
                <a:lnTo>
                  <a:pt x="0" y="47095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0" y="9474040"/>
            <a:ext cx="18288000" cy="5657850"/>
            <a:chOff x="0" y="0"/>
            <a:chExt cx="6186311" cy="1913890"/>
          </a:xfrm>
        </p:grpSpPr>
        <p:sp>
          <p:nvSpPr>
            <p:cNvPr id="5" name="Freeform 5"/>
            <p:cNvSpPr/>
            <p:nvPr/>
          </p:nvSpPr>
          <p:spPr>
            <a:xfrm>
              <a:off x="0" y="0"/>
              <a:ext cx="6186311" cy="1913890"/>
            </a:xfrm>
            <a:custGeom>
              <a:avLst/>
              <a:gdLst/>
              <a:ahLst/>
              <a:cxnLst/>
              <a:rect l="l" t="t" r="r" b="b"/>
              <a:pathLst>
                <a:path w="6186311" h="1913890">
                  <a:moveTo>
                    <a:pt x="0" y="0"/>
                  </a:moveTo>
                  <a:lnTo>
                    <a:pt x="6186311" y="0"/>
                  </a:lnTo>
                  <a:lnTo>
                    <a:pt x="6186311" y="1913890"/>
                  </a:lnTo>
                  <a:lnTo>
                    <a:pt x="0" y="1913890"/>
                  </a:lnTo>
                  <a:close/>
                </a:path>
              </a:pathLst>
            </a:custGeom>
            <a:solidFill>
              <a:srgbClr val="000000"/>
            </a:solidFill>
          </p:spPr>
        </p:sp>
      </p:grpSp>
      <p:sp>
        <p:nvSpPr>
          <p:cNvPr id="6" name="TextBox 6"/>
          <p:cNvSpPr txBox="1"/>
          <p:nvPr/>
        </p:nvSpPr>
        <p:spPr>
          <a:xfrm>
            <a:off x="10246071" y="1009650"/>
            <a:ext cx="7363548" cy="1073051"/>
          </a:xfrm>
          <a:prstGeom prst="rect">
            <a:avLst/>
          </a:prstGeom>
        </p:spPr>
        <p:txBody>
          <a:bodyPr lIns="0" tIns="0" rIns="0" bIns="0" rtlCol="0" anchor="t">
            <a:spAutoFit/>
          </a:bodyPr>
          <a:lstStyle/>
          <a:p>
            <a:pPr algn="l">
              <a:lnSpc>
                <a:spcPts val="9143"/>
              </a:lnSpc>
            </a:pPr>
            <a:r>
              <a:rPr lang="ru-RU" sz="7434" b="1" dirty="0">
                <a:solidFill>
                  <a:srgbClr val="000000"/>
                </a:solidFill>
                <a:latin typeface="Impact" panose="020B0806030902050204" pitchFamily="34" charset="0"/>
                <a:ea typeface="League Spartan"/>
                <a:cs typeface="League Spartan"/>
                <a:sym typeface="League Spartan"/>
              </a:rPr>
              <a:t>Лучшие практики</a:t>
            </a:r>
            <a:endParaRPr lang="en-US" sz="7434" b="1" dirty="0">
              <a:solidFill>
                <a:srgbClr val="000000"/>
              </a:solidFill>
              <a:latin typeface="Impact" panose="020B0806030902050204" pitchFamily="34" charset="0"/>
              <a:ea typeface="League Spartan"/>
              <a:cs typeface="League Spartan"/>
              <a:sym typeface="League Spartan"/>
            </a:endParaRPr>
          </a:p>
        </p:txBody>
      </p:sp>
      <p:sp>
        <p:nvSpPr>
          <p:cNvPr id="7" name="TextBox 7"/>
          <p:cNvSpPr txBox="1"/>
          <p:nvPr/>
        </p:nvSpPr>
        <p:spPr>
          <a:xfrm>
            <a:off x="9881048" y="4668248"/>
            <a:ext cx="1196092" cy="634825"/>
          </a:xfrm>
          <a:prstGeom prst="rect">
            <a:avLst/>
          </a:prstGeom>
        </p:spPr>
        <p:txBody>
          <a:bodyPr lIns="0" tIns="0" rIns="0" bIns="0" rtlCol="0" anchor="t">
            <a:spAutoFit/>
          </a:bodyPr>
          <a:lstStyle/>
          <a:p>
            <a:pPr algn="ctr">
              <a:lnSpc>
                <a:spcPts val="5015"/>
              </a:lnSpc>
            </a:pPr>
            <a:r>
              <a:rPr lang="en-US" sz="4077">
                <a:solidFill>
                  <a:srgbClr val="000000"/>
                </a:solidFill>
                <a:latin typeface="League Spartan"/>
                <a:ea typeface="League Spartan"/>
                <a:cs typeface="League Spartan"/>
                <a:sym typeface="League Spartan"/>
              </a:rPr>
              <a:t>1</a:t>
            </a:r>
          </a:p>
        </p:txBody>
      </p:sp>
      <p:sp>
        <p:nvSpPr>
          <p:cNvPr id="8" name="TextBox 8"/>
          <p:cNvSpPr txBox="1"/>
          <p:nvPr/>
        </p:nvSpPr>
        <p:spPr>
          <a:xfrm>
            <a:off x="9881048" y="6119739"/>
            <a:ext cx="1196092" cy="634825"/>
          </a:xfrm>
          <a:prstGeom prst="rect">
            <a:avLst/>
          </a:prstGeom>
        </p:spPr>
        <p:txBody>
          <a:bodyPr lIns="0" tIns="0" rIns="0" bIns="0" rtlCol="0" anchor="t">
            <a:spAutoFit/>
          </a:bodyPr>
          <a:lstStyle/>
          <a:p>
            <a:pPr algn="ctr">
              <a:lnSpc>
                <a:spcPts val="5015"/>
              </a:lnSpc>
            </a:pPr>
            <a:r>
              <a:rPr lang="en-US" sz="4077">
                <a:solidFill>
                  <a:srgbClr val="000000"/>
                </a:solidFill>
                <a:latin typeface="League Spartan"/>
                <a:ea typeface="League Spartan"/>
                <a:cs typeface="League Spartan"/>
                <a:sym typeface="League Spartan"/>
              </a:rPr>
              <a:t>2</a:t>
            </a:r>
          </a:p>
        </p:txBody>
      </p:sp>
      <p:sp>
        <p:nvSpPr>
          <p:cNvPr id="9" name="TextBox 9"/>
          <p:cNvSpPr txBox="1"/>
          <p:nvPr/>
        </p:nvSpPr>
        <p:spPr>
          <a:xfrm>
            <a:off x="9881048" y="7638781"/>
            <a:ext cx="1196092" cy="634825"/>
          </a:xfrm>
          <a:prstGeom prst="rect">
            <a:avLst/>
          </a:prstGeom>
        </p:spPr>
        <p:txBody>
          <a:bodyPr lIns="0" tIns="0" rIns="0" bIns="0" rtlCol="0" anchor="t">
            <a:spAutoFit/>
          </a:bodyPr>
          <a:lstStyle/>
          <a:p>
            <a:pPr algn="ctr">
              <a:lnSpc>
                <a:spcPts val="5015"/>
              </a:lnSpc>
            </a:pPr>
            <a:r>
              <a:rPr lang="en-US" sz="4077" dirty="0">
                <a:solidFill>
                  <a:srgbClr val="000000"/>
                </a:solidFill>
                <a:latin typeface="League Spartan"/>
                <a:ea typeface="League Spartan"/>
                <a:cs typeface="League Spartan"/>
                <a:sym typeface="League Spartan"/>
              </a:rPr>
              <a:t>3</a:t>
            </a:r>
          </a:p>
        </p:txBody>
      </p:sp>
      <p:sp>
        <p:nvSpPr>
          <p:cNvPr id="10" name="AutoShape 10"/>
          <p:cNvSpPr/>
          <p:nvPr/>
        </p:nvSpPr>
        <p:spPr>
          <a:xfrm rot="5207">
            <a:off x="10246088" y="3617655"/>
            <a:ext cx="9432820" cy="0"/>
          </a:xfrm>
          <a:prstGeom prst="line">
            <a:avLst/>
          </a:prstGeom>
          <a:ln w="28575" cap="rnd">
            <a:solidFill>
              <a:srgbClr val="000000"/>
            </a:solidFill>
            <a:prstDash val="solid"/>
            <a:headEnd type="none" w="sm" len="sm"/>
            <a:tailEnd type="none" w="sm" len="sm"/>
          </a:ln>
        </p:spPr>
      </p:sp>
      <p:sp>
        <p:nvSpPr>
          <p:cNvPr id="11" name="TextBox 11"/>
          <p:cNvSpPr txBox="1"/>
          <p:nvPr/>
        </p:nvSpPr>
        <p:spPr>
          <a:xfrm>
            <a:off x="11031165" y="4599396"/>
            <a:ext cx="6532479" cy="3447098"/>
          </a:xfrm>
          <a:prstGeom prst="rect">
            <a:avLst/>
          </a:prstGeom>
        </p:spPr>
        <p:txBody>
          <a:bodyPr lIns="0" tIns="0" rIns="0" bIns="0" rtlCol="0" anchor="t">
            <a:spAutoFit/>
          </a:bodyPr>
          <a:lstStyle/>
          <a:p>
            <a:pPr algn="l">
              <a:buFont typeface="Arial" panose="020B0604020202020204" pitchFamily="34" charset="0"/>
              <a:buChar char="•"/>
            </a:pPr>
            <a:r>
              <a:rPr lang="ru-RU" sz="3200" b="0" i="0" dirty="0">
                <a:solidFill>
                  <a:schemeClr val="tx1">
                    <a:lumMod val="85000"/>
                    <a:lumOff val="15000"/>
                  </a:schemeClr>
                </a:solidFill>
                <a:effectLst/>
                <a:latin typeface="-apple-system"/>
              </a:rPr>
              <a:t>Никогда не хранить чувствительные данные в открытом виде</a:t>
            </a:r>
          </a:p>
          <a:p>
            <a:pPr algn="l"/>
            <a:endParaRPr lang="ru-RU" sz="3200" b="0" i="0" dirty="0">
              <a:solidFill>
                <a:schemeClr val="tx1">
                  <a:lumMod val="85000"/>
                  <a:lumOff val="15000"/>
                </a:schemeClr>
              </a:solidFill>
              <a:effectLst/>
              <a:latin typeface="-apple-system"/>
            </a:endParaRPr>
          </a:p>
          <a:p>
            <a:pPr algn="l">
              <a:buFont typeface="Arial" panose="020B0604020202020204" pitchFamily="34" charset="0"/>
              <a:buChar char="•"/>
            </a:pPr>
            <a:r>
              <a:rPr lang="ru-RU" sz="3200" b="0" i="0" dirty="0">
                <a:solidFill>
                  <a:schemeClr val="tx1">
                    <a:lumMod val="85000"/>
                    <a:lumOff val="15000"/>
                  </a:schemeClr>
                </a:solidFill>
                <a:effectLst/>
                <a:latin typeface="-apple-system"/>
              </a:rPr>
              <a:t>Использовать современные алгоритмы шифрования</a:t>
            </a:r>
          </a:p>
          <a:p>
            <a:pPr algn="l"/>
            <a:endParaRPr lang="ru-RU" sz="3200" b="0" i="0" dirty="0">
              <a:solidFill>
                <a:schemeClr val="tx1">
                  <a:lumMod val="85000"/>
                  <a:lumOff val="15000"/>
                </a:schemeClr>
              </a:solidFill>
              <a:effectLst/>
              <a:latin typeface="-apple-system"/>
            </a:endParaRPr>
          </a:p>
          <a:p>
            <a:pPr algn="l">
              <a:buFont typeface="Arial" panose="020B0604020202020204" pitchFamily="34" charset="0"/>
              <a:buChar char="•"/>
            </a:pPr>
            <a:r>
              <a:rPr lang="ru-RU" sz="3200" b="0" i="0" dirty="0">
                <a:solidFill>
                  <a:schemeClr val="tx1">
                    <a:lumMod val="85000"/>
                    <a:lumOff val="15000"/>
                  </a:schemeClr>
                </a:solidFill>
                <a:effectLst/>
                <a:latin typeface="-apple-system"/>
              </a:rPr>
              <a:t>Регулярно обновлять ключи</a:t>
            </a:r>
          </a:p>
        </p:txBody>
      </p:sp>
      <p:sp>
        <p:nvSpPr>
          <p:cNvPr id="14" name="Freeform 14"/>
          <p:cNvSpPr/>
          <p:nvPr/>
        </p:nvSpPr>
        <p:spPr>
          <a:xfrm rot="5400000">
            <a:off x="1152055" y="1915434"/>
            <a:ext cx="1499906" cy="1746616"/>
          </a:xfrm>
          <a:custGeom>
            <a:avLst/>
            <a:gdLst/>
            <a:ahLst/>
            <a:cxnLst/>
            <a:rect l="l" t="t" r="r" b="b"/>
            <a:pathLst>
              <a:path w="1499906" h="1746616">
                <a:moveTo>
                  <a:pt x="0" y="0"/>
                </a:moveTo>
                <a:lnTo>
                  <a:pt x="1499906" y="0"/>
                </a:lnTo>
                <a:lnTo>
                  <a:pt x="1499906" y="1746615"/>
                </a:lnTo>
                <a:lnTo>
                  <a:pt x="0" y="17466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AutoShape 15"/>
          <p:cNvSpPr/>
          <p:nvPr/>
        </p:nvSpPr>
        <p:spPr>
          <a:xfrm rot="-1799999">
            <a:off x="4609275" y="7242177"/>
            <a:ext cx="4019073" cy="0"/>
          </a:xfrm>
          <a:prstGeom prst="line">
            <a:avLst/>
          </a:prstGeom>
          <a:ln w="28575" cap="rnd">
            <a:solidFill>
              <a:srgbClr val="000000"/>
            </a:solidFill>
            <a:prstDash val="solid"/>
            <a:headEnd type="none" w="sm" len="sm"/>
            <a:tailEnd type="none" w="sm" len="sm"/>
          </a:ln>
        </p:spPr>
      </p:sp>
    </p:spTree>
    <p:extLst>
      <p:ext uri="{BB962C8B-B14F-4D97-AF65-F5344CB8AC3E}">
        <p14:creationId xmlns:p14="http://schemas.microsoft.com/office/powerpoint/2010/main" val="3552289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8100000">
            <a:off x="13497880" y="2230873"/>
            <a:ext cx="5804607" cy="5804607"/>
          </a:xfrm>
          <a:custGeom>
            <a:avLst/>
            <a:gdLst/>
            <a:ahLst/>
            <a:cxnLst/>
            <a:rect l="l" t="t" r="r" b="b"/>
            <a:pathLst>
              <a:path w="5804607" h="5804607">
                <a:moveTo>
                  <a:pt x="0" y="0"/>
                </a:moveTo>
                <a:lnTo>
                  <a:pt x="5804607" y="0"/>
                </a:lnTo>
                <a:lnTo>
                  <a:pt x="5804607" y="5804608"/>
                </a:lnTo>
                <a:lnTo>
                  <a:pt x="0" y="5804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144000" y="2230873"/>
            <a:ext cx="5804607" cy="5804607"/>
          </a:xfrm>
          <a:custGeom>
            <a:avLst/>
            <a:gdLst/>
            <a:ahLst/>
            <a:cxnLst/>
            <a:rect l="l" t="t" r="r" b="b"/>
            <a:pathLst>
              <a:path w="5804607" h="5804607">
                <a:moveTo>
                  <a:pt x="0" y="0"/>
                </a:moveTo>
                <a:lnTo>
                  <a:pt x="5804607" y="0"/>
                </a:lnTo>
                <a:lnTo>
                  <a:pt x="5804607" y="5804608"/>
                </a:lnTo>
                <a:lnTo>
                  <a:pt x="0" y="58046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143526" y="7597308"/>
            <a:ext cx="8233265" cy="8233265"/>
          </a:xfrm>
          <a:custGeom>
            <a:avLst/>
            <a:gdLst/>
            <a:ahLst/>
            <a:cxnLst/>
            <a:rect l="l" t="t" r="r" b="b"/>
            <a:pathLst>
              <a:path w="8233265" h="8233265">
                <a:moveTo>
                  <a:pt x="0" y="0"/>
                </a:moveTo>
                <a:lnTo>
                  <a:pt x="8233265" y="0"/>
                </a:lnTo>
                <a:lnTo>
                  <a:pt x="8233265" y="8233265"/>
                </a:lnTo>
                <a:lnTo>
                  <a:pt x="0" y="8233265"/>
                </a:lnTo>
                <a:lnTo>
                  <a:pt x="0" y="0"/>
                </a:lnTo>
                <a:close/>
              </a:path>
            </a:pathLst>
          </a:custGeom>
          <a:blipFill>
            <a:blip r:embed="rId6">
              <a:alphaModFix amt="96000"/>
              <a:extLst>
                <a:ext uri="{96DAC541-7B7A-43D3-8B79-37D633B846F1}">
                  <asvg:svgBlip xmlns:asvg="http://schemas.microsoft.com/office/drawing/2016/SVG/main" r:embed="rId7"/>
                </a:ext>
              </a:extLst>
            </a:blip>
            <a:stretch>
              <a:fillRect/>
            </a:stretch>
          </a:blipFill>
        </p:spPr>
      </p:sp>
      <p:sp>
        <p:nvSpPr>
          <p:cNvPr id="5" name="Freeform 5"/>
          <p:cNvSpPr/>
          <p:nvPr/>
        </p:nvSpPr>
        <p:spPr>
          <a:xfrm>
            <a:off x="15980388" y="1346208"/>
            <a:ext cx="1740378" cy="1769331"/>
          </a:xfrm>
          <a:custGeom>
            <a:avLst/>
            <a:gdLst/>
            <a:ahLst/>
            <a:cxnLst/>
            <a:rect l="l" t="t" r="r" b="b"/>
            <a:pathLst>
              <a:path w="1740378" h="1769331">
                <a:moveTo>
                  <a:pt x="0" y="0"/>
                </a:moveTo>
                <a:lnTo>
                  <a:pt x="1740378" y="0"/>
                </a:lnTo>
                <a:lnTo>
                  <a:pt x="1740378" y="1769331"/>
                </a:lnTo>
                <a:lnTo>
                  <a:pt x="0" y="17693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448701" y="6288865"/>
            <a:ext cx="1499906" cy="1746616"/>
          </a:xfrm>
          <a:custGeom>
            <a:avLst/>
            <a:gdLst/>
            <a:ahLst/>
            <a:cxnLst/>
            <a:rect l="l" t="t" r="r" b="b"/>
            <a:pathLst>
              <a:path w="1499906" h="1746616">
                <a:moveTo>
                  <a:pt x="0" y="0"/>
                </a:moveTo>
                <a:lnTo>
                  <a:pt x="1499906" y="0"/>
                </a:lnTo>
                <a:lnTo>
                  <a:pt x="1499906" y="1746616"/>
                </a:lnTo>
                <a:lnTo>
                  <a:pt x="0" y="17466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1592828" y="4803910"/>
            <a:ext cx="7122369" cy="1319144"/>
          </a:xfrm>
          <a:prstGeom prst="rect">
            <a:avLst/>
          </a:prstGeom>
        </p:spPr>
        <p:txBody>
          <a:bodyPr lIns="0" tIns="0" rIns="0" bIns="0" rtlCol="0" anchor="t">
            <a:spAutoFit/>
          </a:bodyPr>
          <a:lstStyle/>
          <a:p>
            <a:pPr algn="l">
              <a:lnSpc>
                <a:spcPts val="11180"/>
              </a:lnSpc>
            </a:pPr>
            <a:r>
              <a:rPr lang="ru-RU" sz="9090" dirty="0">
                <a:solidFill>
                  <a:srgbClr val="000000"/>
                </a:solidFill>
                <a:latin typeface="Impact" panose="020B0806030902050204" pitchFamily="34" charset="0"/>
                <a:ea typeface="League Spartan"/>
                <a:cs typeface="League Spartan"/>
                <a:sym typeface="League Spartan"/>
              </a:rPr>
              <a:t>Все</a:t>
            </a:r>
            <a:endParaRPr lang="en-US" sz="9090" dirty="0">
              <a:solidFill>
                <a:srgbClr val="000000"/>
              </a:solidFill>
              <a:latin typeface="Impact" panose="020B0806030902050204" pitchFamily="34" charset="0"/>
              <a:ea typeface="League Spartan"/>
              <a:cs typeface="League Spartan"/>
              <a:sym typeface="League Spartan"/>
            </a:endParaRPr>
          </a:p>
        </p:txBody>
      </p:sp>
      <p:sp>
        <p:nvSpPr>
          <p:cNvPr id="8" name="AutoShape 8"/>
          <p:cNvSpPr/>
          <p:nvPr/>
        </p:nvSpPr>
        <p:spPr>
          <a:xfrm>
            <a:off x="1842718" y="1562100"/>
            <a:ext cx="2494042" cy="0"/>
          </a:xfrm>
          <a:prstGeom prst="line">
            <a:avLst/>
          </a:prstGeom>
          <a:ln w="647700" cap="rnd">
            <a:solidFill>
              <a:srgbClr val="000000"/>
            </a:solidFill>
            <a:prstDash val="solid"/>
            <a:headEnd type="none" w="sm" len="sm"/>
            <a:tailEnd type="none" w="sm" len="sm"/>
          </a:ln>
        </p:spPr>
      </p:sp>
      <p:sp>
        <p:nvSpPr>
          <p:cNvPr id="9" name="TextBox 9"/>
          <p:cNvSpPr txBox="1"/>
          <p:nvPr/>
        </p:nvSpPr>
        <p:spPr>
          <a:xfrm>
            <a:off x="1953755" y="1454158"/>
            <a:ext cx="1772188" cy="432811"/>
          </a:xfrm>
          <a:prstGeom prst="rect">
            <a:avLst/>
          </a:prstGeom>
        </p:spPr>
        <p:txBody>
          <a:bodyPr lIns="0" tIns="0" rIns="0" bIns="0" rtlCol="0" anchor="t">
            <a:spAutoFit/>
          </a:bodyPr>
          <a:lstStyle/>
          <a:p>
            <a:pPr algn="ctr">
              <a:lnSpc>
                <a:spcPts val="3499"/>
              </a:lnSpc>
            </a:pPr>
            <a:r>
              <a:rPr lang="en-US" sz="2499">
                <a:solidFill>
                  <a:srgbClr val="FFFFFF"/>
                </a:solidFill>
                <a:latin typeface="Josefin Sans"/>
                <a:ea typeface="Josefin Sans"/>
                <a:cs typeface="Josefin Sans"/>
                <a:sym typeface="Josefin Sans"/>
              </a:rPr>
              <a:t>Android</a:t>
            </a:r>
            <a:endParaRPr lang="en-US" sz="2499" dirty="0">
              <a:solidFill>
                <a:srgbClr val="FFFFFF"/>
              </a:solidFill>
              <a:latin typeface="Josefin Sans"/>
              <a:ea typeface="Josefin Sans"/>
              <a:cs typeface="Josefin Sans"/>
              <a:sym typeface="Josefi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10253053" y="5291153"/>
            <a:ext cx="4423483" cy="0"/>
          </a:xfrm>
          <a:prstGeom prst="line">
            <a:avLst/>
          </a:prstGeom>
          <a:ln w="47625" cap="rnd">
            <a:solidFill>
              <a:srgbClr val="000000"/>
            </a:solidFill>
            <a:prstDash val="solid"/>
            <a:headEnd type="none" w="sm" len="sm"/>
            <a:tailEnd type="none" w="sm" len="sm"/>
          </a:ln>
        </p:spPr>
      </p:sp>
      <p:sp>
        <p:nvSpPr>
          <p:cNvPr id="3" name="AutoShape 3"/>
          <p:cNvSpPr/>
          <p:nvPr/>
        </p:nvSpPr>
        <p:spPr>
          <a:xfrm rot="5399999">
            <a:off x="13809256" y="6134621"/>
            <a:ext cx="1686934" cy="0"/>
          </a:xfrm>
          <a:prstGeom prst="line">
            <a:avLst/>
          </a:prstGeom>
          <a:ln w="47625" cap="rnd">
            <a:solidFill>
              <a:srgbClr val="000000"/>
            </a:solidFill>
            <a:prstDash val="solid"/>
            <a:headEnd type="none" w="sm" len="sm"/>
            <a:tailEnd type="oval" w="lg" len="lg"/>
          </a:ln>
        </p:spPr>
      </p:sp>
      <p:sp>
        <p:nvSpPr>
          <p:cNvPr id="4" name="AutoShape 4"/>
          <p:cNvSpPr/>
          <p:nvPr/>
        </p:nvSpPr>
        <p:spPr>
          <a:xfrm rot="-5465778">
            <a:off x="9260215" y="3084026"/>
            <a:ext cx="1244584" cy="0"/>
          </a:xfrm>
          <a:prstGeom prst="line">
            <a:avLst/>
          </a:prstGeom>
          <a:ln w="47625" cap="rnd">
            <a:solidFill>
              <a:srgbClr val="000000"/>
            </a:solidFill>
            <a:prstDash val="solid"/>
            <a:headEnd type="none" w="sm" len="sm"/>
            <a:tailEnd type="none" w="sm" len="sm"/>
          </a:ln>
        </p:spPr>
      </p:sp>
      <p:sp>
        <p:nvSpPr>
          <p:cNvPr id="6" name="AutoShape 6"/>
          <p:cNvSpPr/>
          <p:nvPr/>
        </p:nvSpPr>
        <p:spPr>
          <a:xfrm>
            <a:off x="6753695" y="6198774"/>
            <a:ext cx="4423483" cy="0"/>
          </a:xfrm>
          <a:prstGeom prst="line">
            <a:avLst/>
          </a:prstGeom>
          <a:ln w="47625" cap="rnd">
            <a:solidFill>
              <a:srgbClr val="000000"/>
            </a:solidFill>
            <a:prstDash val="solid"/>
            <a:headEnd type="none" w="sm" len="sm"/>
            <a:tailEnd type="none" w="sm" len="sm"/>
          </a:ln>
        </p:spPr>
      </p:sp>
      <p:sp>
        <p:nvSpPr>
          <p:cNvPr id="7" name="AutoShape 7"/>
          <p:cNvSpPr/>
          <p:nvPr/>
        </p:nvSpPr>
        <p:spPr>
          <a:xfrm rot="5334221">
            <a:off x="7212524" y="7561239"/>
            <a:ext cx="1244584" cy="0"/>
          </a:xfrm>
          <a:prstGeom prst="line">
            <a:avLst/>
          </a:prstGeom>
          <a:ln w="47625" cap="rnd">
            <a:solidFill>
              <a:srgbClr val="000000"/>
            </a:solidFill>
            <a:prstDash val="solid"/>
            <a:headEnd type="none" w="sm" len="sm"/>
            <a:tailEnd type="none" w="sm" len="sm"/>
          </a:ln>
        </p:spPr>
      </p:sp>
      <p:sp>
        <p:nvSpPr>
          <p:cNvPr id="8" name="AutoShape 8"/>
          <p:cNvSpPr/>
          <p:nvPr/>
        </p:nvSpPr>
        <p:spPr>
          <a:xfrm rot="-10800000">
            <a:off x="5658789" y="8183873"/>
            <a:ext cx="2189812" cy="0"/>
          </a:xfrm>
          <a:prstGeom prst="line">
            <a:avLst/>
          </a:prstGeom>
          <a:ln w="47625" cap="rnd">
            <a:solidFill>
              <a:srgbClr val="000000"/>
            </a:solidFill>
            <a:prstDash val="solid"/>
            <a:headEnd type="none" w="sm" len="sm"/>
            <a:tailEnd type="oval" w="lg" len="lg"/>
          </a:ln>
        </p:spPr>
      </p:sp>
      <p:sp>
        <p:nvSpPr>
          <p:cNvPr id="10" name="AutoShape 10"/>
          <p:cNvSpPr/>
          <p:nvPr/>
        </p:nvSpPr>
        <p:spPr>
          <a:xfrm rot="-5400000">
            <a:off x="10205533" y="7206167"/>
            <a:ext cx="1686934" cy="0"/>
          </a:xfrm>
          <a:prstGeom prst="line">
            <a:avLst/>
          </a:prstGeom>
          <a:ln w="47625" cap="rnd">
            <a:solidFill>
              <a:srgbClr val="000000"/>
            </a:solidFill>
            <a:prstDash val="solid"/>
            <a:headEnd type="none" w="sm" len="sm"/>
            <a:tailEnd type="oval" w="lg" len="lg"/>
          </a:ln>
        </p:spPr>
      </p:sp>
      <p:sp>
        <p:nvSpPr>
          <p:cNvPr id="11" name="AutoShape 11"/>
          <p:cNvSpPr/>
          <p:nvPr/>
        </p:nvSpPr>
        <p:spPr>
          <a:xfrm>
            <a:off x="9863457" y="2461392"/>
            <a:ext cx="2189812" cy="0"/>
          </a:xfrm>
          <a:prstGeom prst="line">
            <a:avLst/>
          </a:prstGeom>
          <a:ln w="47625" cap="rnd">
            <a:solidFill>
              <a:srgbClr val="000000"/>
            </a:solidFill>
            <a:prstDash val="solid"/>
            <a:headEnd type="none" w="sm" len="sm"/>
            <a:tailEnd type="oval" w="lg" len="lg"/>
          </a:ln>
        </p:spPr>
      </p:sp>
      <p:sp>
        <p:nvSpPr>
          <p:cNvPr id="12" name="Freeform 12"/>
          <p:cNvSpPr/>
          <p:nvPr/>
        </p:nvSpPr>
        <p:spPr>
          <a:xfrm rot="5400000">
            <a:off x="1600085" y="145942"/>
            <a:ext cx="622745" cy="1765515"/>
          </a:xfrm>
          <a:custGeom>
            <a:avLst/>
            <a:gdLst/>
            <a:ahLst/>
            <a:cxnLst/>
            <a:rect l="l" t="t" r="r" b="b"/>
            <a:pathLst>
              <a:path w="622745" h="1765515">
                <a:moveTo>
                  <a:pt x="0" y="0"/>
                </a:moveTo>
                <a:lnTo>
                  <a:pt x="622745" y="0"/>
                </a:lnTo>
                <a:lnTo>
                  <a:pt x="622745" y="1765516"/>
                </a:lnTo>
                <a:lnTo>
                  <a:pt x="0" y="17655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7165485" y="8382104"/>
            <a:ext cx="2245029" cy="2257342"/>
          </a:xfrm>
          <a:custGeom>
            <a:avLst/>
            <a:gdLst/>
            <a:ahLst/>
            <a:cxnLst/>
            <a:rect l="l" t="t" r="r" b="b"/>
            <a:pathLst>
              <a:path w="2245029" h="2257342">
                <a:moveTo>
                  <a:pt x="0" y="0"/>
                </a:moveTo>
                <a:lnTo>
                  <a:pt x="2245030" y="0"/>
                </a:lnTo>
                <a:lnTo>
                  <a:pt x="2245030" y="2257342"/>
                </a:lnTo>
                <a:lnTo>
                  <a:pt x="0" y="22573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3209022" y="717327"/>
            <a:ext cx="571301" cy="571301"/>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id="16" name="TextBox 16"/>
          <p:cNvSpPr txBox="1"/>
          <p:nvPr/>
        </p:nvSpPr>
        <p:spPr>
          <a:xfrm>
            <a:off x="5599915" y="4361182"/>
            <a:ext cx="7088169" cy="1819729"/>
          </a:xfrm>
          <a:prstGeom prst="rect">
            <a:avLst/>
          </a:prstGeom>
        </p:spPr>
        <p:txBody>
          <a:bodyPr wrap="square" lIns="0" tIns="0" rIns="0" bIns="0" rtlCol="0" anchor="t">
            <a:spAutoFit/>
          </a:bodyPr>
          <a:lstStyle/>
          <a:p>
            <a:pPr algn="ctr">
              <a:lnSpc>
                <a:spcPts val="15388"/>
              </a:lnSpc>
            </a:pPr>
            <a:r>
              <a:rPr lang="en-US" sz="8800" spc="1251" dirty="0">
                <a:solidFill>
                  <a:srgbClr val="FFFFFF"/>
                </a:solidFill>
                <a:latin typeface="League Spartan"/>
                <a:ea typeface="League Spartan"/>
                <a:cs typeface="League Spartan"/>
                <a:sym typeface="League Spartan"/>
              </a:rPr>
              <a:t>AES</a:t>
            </a:r>
            <a:r>
              <a:rPr lang="ru-RU" sz="8800" spc="1251" dirty="0">
                <a:solidFill>
                  <a:srgbClr val="FFFFFF"/>
                </a:solidFill>
                <a:latin typeface="League Spartan"/>
                <a:ea typeface="League Spartan"/>
                <a:cs typeface="League Spartan"/>
                <a:sym typeface="League Spartan"/>
              </a:rPr>
              <a:t> </a:t>
            </a:r>
            <a:r>
              <a:rPr lang="en-US" sz="8800" spc="1251" dirty="0">
                <a:solidFill>
                  <a:srgbClr val="FFFFFF"/>
                </a:solidFill>
                <a:latin typeface="League Spartan"/>
                <a:ea typeface="League Spartan"/>
                <a:cs typeface="League Spartan"/>
                <a:sym typeface="League Spartan"/>
              </a:rPr>
              <a:t>RSA</a:t>
            </a:r>
          </a:p>
        </p:txBody>
      </p:sp>
      <p:sp>
        <p:nvSpPr>
          <p:cNvPr id="17" name="TextBox 17"/>
          <p:cNvSpPr txBox="1"/>
          <p:nvPr/>
        </p:nvSpPr>
        <p:spPr>
          <a:xfrm>
            <a:off x="4519463" y="404791"/>
            <a:ext cx="12877799" cy="1354217"/>
          </a:xfrm>
          <a:prstGeom prst="rect">
            <a:avLst/>
          </a:prstGeom>
        </p:spPr>
        <p:txBody>
          <a:bodyPr wrap="square" lIns="0" tIns="0" rIns="0" bIns="0" rtlCol="0" anchor="t">
            <a:spAutoFit/>
          </a:bodyPr>
          <a:lstStyle/>
          <a:p>
            <a:pPr algn="l"/>
            <a:r>
              <a:rPr lang="ru-RU" sz="8800" b="1" i="0" dirty="0">
                <a:solidFill>
                  <a:schemeClr val="tx1">
                    <a:lumMod val="85000"/>
                    <a:lumOff val="15000"/>
                  </a:schemeClr>
                </a:solidFill>
                <a:effectLst/>
                <a:latin typeface="-apple-system"/>
              </a:rPr>
              <a:t>Защита сетевых запросов</a:t>
            </a:r>
          </a:p>
        </p:txBody>
      </p:sp>
      <p:sp>
        <p:nvSpPr>
          <p:cNvPr id="19" name="TextBox 18">
            <a:extLst>
              <a:ext uri="{FF2B5EF4-FFF2-40B4-BE49-F238E27FC236}">
                <a16:creationId xmlns:a16="http://schemas.microsoft.com/office/drawing/2014/main" id="{D0AA9BFC-11B9-F6E0-F0C8-B431CC3A1CBB}"/>
              </a:ext>
            </a:extLst>
          </p:cNvPr>
          <p:cNvSpPr txBox="1"/>
          <p:nvPr/>
        </p:nvSpPr>
        <p:spPr>
          <a:xfrm>
            <a:off x="304800" y="2277322"/>
            <a:ext cx="13944600" cy="2585323"/>
          </a:xfrm>
          <a:prstGeom prst="rect">
            <a:avLst/>
          </a:prstGeom>
          <a:noFill/>
        </p:spPr>
        <p:txBody>
          <a:bodyPr wrap="square">
            <a:spAutoFit/>
          </a:bodyPr>
          <a:lstStyle/>
          <a:p>
            <a:pPr algn="l">
              <a:buFont typeface="Arial" panose="020B0604020202020204" pitchFamily="34" charset="0"/>
              <a:buChar char="•"/>
            </a:pPr>
            <a:r>
              <a:rPr lang="en-US" sz="5400" b="1" i="0" dirty="0">
                <a:solidFill>
                  <a:schemeClr val="tx1">
                    <a:lumMod val="85000"/>
                    <a:lumOff val="15000"/>
                  </a:schemeClr>
                </a:solidFill>
                <a:effectLst/>
                <a:latin typeface="Arial Black" panose="020B0A04020102020204" pitchFamily="34" charset="0"/>
              </a:rPr>
              <a:t>HTTPS</a:t>
            </a:r>
          </a:p>
          <a:p>
            <a:pPr algn="l">
              <a:buFont typeface="Arial" panose="020B0604020202020204" pitchFamily="34" charset="0"/>
              <a:buChar char="•"/>
            </a:pPr>
            <a:r>
              <a:rPr lang="en-US" sz="5400" b="1" i="0" dirty="0">
                <a:solidFill>
                  <a:schemeClr val="tx1">
                    <a:lumMod val="85000"/>
                    <a:lumOff val="15000"/>
                  </a:schemeClr>
                </a:solidFill>
                <a:effectLst/>
                <a:latin typeface="Arial Black" panose="020B0A04020102020204" pitchFamily="34" charset="0"/>
              </a:rPr>
              <a:t>Certificate Pinning</a:t>
            </a:r>
          </a:p>
          <a:p>
            <a:pPr algn="l">
              <a:buFont typeface="Arial" panose="020B0604020202020204" pitchFamily="34" charset="0"/>
              <a:buChar char="•"/>
            </a:pPr>
            <a:r>
              <a:rPr lang="en-US" sz="5400" b="1" i="0" dirty="0">
                <a:solidFill>
                  <a:schemeClr val="tx1">
                    <a:lumMod val="85000"/>
                    <a:lumOff val="15000"/>
                  </a:schemeClr>
                </a:solidFill>
                <a:effectLst/>
                <a:latin typeface="Arial Black" panose="020B0A04020102020204" pitchFamily="34" charset="0"/>
              </a:rPr>
              <a:t>MITM-</a:t>
            </a:r>
            <a:r>
              <a:rPr lang="en-US" sz="5400" b="1" i="0" dirty="0" err="1">
                <a:solidFill>
                  <a:schemeClr val="tx1">
                    <a:lumMod val="85000"/>
                    <a:lumOff val="15000"/>
                  </a:schemeClr>
                </a:solidFill>
                <a:effectLst/>
                <a:latin typeface="Arial Black" panose="020B0A04020102020204" pitchFamily="34" charset="0"/>
              </a:rPr>
              <a:t>атак</a:t>
            </a:r>
            <a:r>
              <a:rPr lang="ru-RU" sz="5400" b="1" dirty="0">
                <a:solidFill>
                  <a:schemeClr val="tx1">
                    <a:lumMod val="85000"/>
                    <a:lumOff val="15000"/>
                  </a:schemeClr>
                </a:solidFill>
                <a:latin typeface="Arial Black" panose="020B0A04020102020204" pitchFamily="34" charset="0"/>
              </a:rPr>
              <a:t>и</a:t>
            </a:r>
            <a:endParaRPr lang="en-US" sz="5400" b="1" i="0" dirty="0">
              <a:solidFill>
                <a:schemeClr val="tx1">
                  <a:lumMod val="85000"/>
                  <a:lumOff val="15000"/>
                </a:schemeClr>
              </a:solidFill>
              <a:effectLst/>
              <a:latin typeface="Arial Black" panose="020B0A04020102020204" pitchFamily="34" charset="0"/>
            </a:endParaRPr>
          </a:p>
        </p:txBody>
      </p:sp>
    </p:spTree>
    <p:extLst>
      <p:ext uri="{BB962C8B-B14F-4D97-AF65-F5344CB8AC3E}">
        <p14:creationId xmlns:p14="http://schemas.microsoft.com/office/powerpoint/2010/main" val="232539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100000">
            <a:off x="4561182" y="2788742"/>
            <a:ext cx="4709517" cy="4709517"/>
          </a:xfrm>
          <a:custGeom>
            <a:avLst/>
            <a:gdLst/>
            <a:ahLst/>
            <a:cxnLst/>
            <a:rect l="l" t="t" r="r" b="b"/>
            <a:pathLst>
              <a:path w="4709517" h="4709517">
                <a:moveTo>
                  <a:pt x="0" y="0"/>
                </a:moveTo>
                <a:lnTo>
                  <a:pt x="4709517" y="0"/>
                </a:lnTo>
                <a:lnTo>
                  <a:pt x="4709517" y="4709516"/>
                </a:lnTo>
                <a:lnTo>
                  <a:pt x="0" y="47095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028700" y="2788742"/>
            <a:ext cx="4709517" cy="4709517"/>
          </a:xfrm>
          <a:custGeom>
            <a:avLst/>
            <a:gdLst/>
            <a:ahLst/>
            <a:cxnLst/>
            <a:rect l="l" t="t" r="r" b="b"/>
            <a:pathLst>
              <a:path w="4709517" h="4709517">
                <a:moveTo>
                  <a:pt x="0" y="0"/>
                </a:moveTo>
                <a:lnTo>
                  <a:pt x="4709517" y="0"/>
                </a:lnTo>
                <a:lnTo>
                  <a:pt x="4709517" y="4709516"/>
                </a:lnTo>
                <a:lnTo>
                  <a:pt x="0" y="47095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a:off x="0" y="9474040"/>
            <a:ext cx="18288000" cy="5657850"/>
            <a:chOff x="0" y="0"/>
            <a:chExt cx="6186311" cy="1913890"/>
          </a:xfrm>
        </p:grpSpPr>
        <p:sp>
          <p:nvSpPr>
            <p:cNvPr id="5" name="Freeform 5"/>
            <p:cNvSpPr/>
            <p:nvPr/>
          </p:nvSpPr>
          <p:spPr>
            <a:xfrm>
              <a:off x="0" y="0"/>
              <a:ext cx="6186311" cy="1913890"/>
            </a:xfrm>
            <a:custGeom>
              <a:avLst/>
              <a:gdLst/>
              <a:ahLst/>
              <a:cxnLst/>
              <a:rect l="l" t="t" r="r" b="b"/>
              <a:pathLst>
                <a:path w="6186311" h="1913890">
                  <a:moveTo>
                    <a:pt x="0" y="0"/>
                  </a:moveTo>
                  <a:lnTo>
                    <a:pt x="6186311" y="0"/>
                  </a:lnTo>
                  <a:lnTo>
                    <a:pt x="6186311" y="1913890"/>
                  </a:lnTo>
                  <a:lnTo>
                    <a:pt x="0" y="1913890"/>
                  </a:lnTo>
                  <a:close/>
                </a:path>
              </a:pathLst>
            </a:custGeom>
            <a:solidFill>
              <a:srgbClr val="000000"/>
            </a:solidFill>
          </p:spPr>
        </p:sp>
      </p:grpSp>
      <p:sp>
        <p:nvSpPr>
          <p:cNvPr id="6" name="TextBox 6"/>
          <p:cNvSpPr txBox="1"/>
          <p:nvPr/>
        </p:nvSpPr>
        <p:spPr>
          <a:xfrm>
            <a:off x="10246071" y="1009650"/>
            <a:ext cx="7363548" cy="2462213"/>
          </a:xfrm>
          <a:prstGeom prst="rect">
            <a:avLst/>
          </a:prstGeom>
        </p:spPr>
        <p:txBody>
          <a:bodyPr lIns="0" tIns="0" rIns="0" bIns="0" rtlCol="0" anchor="t">
            <a:spAutoFit/>
          </a:bodyPr>
          <a:lstStyle/>
          <a:p>
            <a:pPr algn="l"/>
            <a:r>
              <a:rPr lang="ru-RU" sz="8000" b="1" i="0" dirty="0">
                <a:solidFill>
                  <a:srgbClr val="404040"/>
                </a:solidFill>
                <a:effectLst/>
                <a:latin typeface="Inter"/>
              </a:rPr>
              <a:t>Основные понятия:</a:t>
            </a:r>
          </a:p>
        </p:txBody>
      </p:sp>
      <p:sp>
        <p:nvSpPr>
          <p:cNvPr id="7" name="TextBox 7"/>
          <p:cNvSpPr txBox="1"/>
          <p:nvPr/>
        </p:nvSpPr>
        <p:spPr>
          <a:xfrm>
            <a:off x="9881048" y="4668248"/>
            <a:ext cx="1196092" cy="634825"/>
          </a:xfrm>
          <a:prstGeom prst="rect">
            <a:avLst/>
          </a:prstGeom>
        </p:spPr>
        <p:txBody>
          <a:bodyPr lIns="0" tIns="0" rIns="0" bIns="0" rtlCol="0" anchor="t">
            <a:spAutoFit/>
          </a:bodyPr>
          <a:lstStyle/>
          <a:p>
            <a:pPr algn="ctr">
              <a:lnSpc>
                <a:spcPts val="5015"/>
              </a:lnSpc>
            </a:pPr>
            <a:r>
              <a:rPr lang="en-US" sz="4077" dirty="0">
                <a:solidFill>
                  <a:srgbClr val="000000"/>
                </a:solidFill>
                <a:latin typeface="League Spartan"/>
                <a:ea typeface="League Spartan"/>
                <a:cs typeface="League Spartan"/>
                <a:sym typeface="League Spartan"/>
              </a:rPr>
              <a:t>1</a:t>
            </a:r>
          </a:p>
        </p:txBody>
      </p:sp>
      <p:sp>
        <p:nvSpPr>
          <p:cNvPr id="8" name="TextBox 8"/>
          <p:cNvSpPr txBox="1"/>
          <p:nvPr/>
        </p:nvSpPr>
        <p:spPr>
          <a:xfrm>
            <a:off x="9881048" y="6119739"/>
            <a:ext cx="1196092" cy="634825"/>
          </a:xfrm>
          <a:prstGeom prst="rect">
            <a:avLst/>
          </a:prstGeom>
        </p:spPr>
        <p:txBody>
          <a:bodyPr lIns="0" tIns="0" rIns="0" bIns="0" rtlCol="0" anchor="t">
            <a:spAutoFit/>
          </a:bodyPr>
          <a:lstStyle/>
          <a:p>
            <a:pPr algn="ctr">
              <a:lnSpc>
                <a:spcPts val="5015"/>
              </a:lnSpc>
            </a:pPr>
            <a:r>
              <a:rPr lang="en-US" sz="4077">
                <a:solidFill>
                  <a:srgbClr val="000000"/>
                </a:solidFill>
                <a:latin typeface="League Spartan"/>
                <a:ea typeface="League Spartan"/>
                <a:cs typeface="League Spartan"/>
                <a:sym typeface="League Spartan"/>
              </a:rPr>
              <a:t>2</a:t>
            </a:r>
          </a:p>
        </p:txBody>
      </p:sp>
      <p:sp>
        <p:nvSpPr>
          <p:cNvPr id="9" name="TextBox 9"/>
          <p:cNvSpPr txBox="1"/>
          <p:nvPr/>
        </p:nvSpPr>
        <p:spPr>
          <a:xfrm>
            <a:off x="9881048" y="7638781"/>
            <a:ext cx="1196092" cy="634825"/>
          </a:xfrm>
          <a:prstGeom prst="rect">
            <a:avLst/>
          </a:prstGeom>
        </p:spPr>
        <p:txBody>
          <a:bodyPr lIns="0" tIns="0" rIns="0" bIns="0" rtlCol="0" anchor="t">
            <a:spAutoFit/>
          </a:bodyPr>
          <a:lstStyle/>
          <a:p>
            <a:pPr algn="ctr">
              <a:lnSpc>
                <a:spcPts val="5015"/>
              </a:lnSpc>
            </a:pPr>
            <a:r>
              <a:rPr lang="en-US" sz="4077">
                <a:solidFill>
                  <a:srgbClr val="000000"/>
                </a:solidFill>
                <a:latin typeface="League Spartan"/>
                <a:ea typeface="League Spartan"/>
                <a:cs typeface="League Spartan"/>
                <a:sym typeface="League Spartan"/>
              </a:rPr>
              <a:t>3</a:t>
            </a:r>
          </a:p>
        </p:txBody>
      </p:sp>
      <p:sp>
        <p:nvSpPr>
          <p:cNvPr id="10" name="AutoShape 10"/>
          <p:cNvSpPr/>
          <p:nvPr/>
        </p:nvSpPr>
        <p:spPr>
          <a:xfrm rot="5207">
            <a:off x="10246088" y="3617655"/>
            <a:ext cx="9432820" cy="0"/>
          </a:xfrm>
          <a:prstGeom prst="line">
            <a:avLst/>
          </a:prstGeom>
          <a:ln w="28575" cap="rnd">
            <a:solidFill>
              <a:srgbClr val="000000"/>
            </a:solidFill>
            <a:prstDash val="solid"/>
            <a:headEnd type="none" w="sm" len="sm"/>
            <a:tailEnd type="none" w="sm" len="sm"/>
          </a:ln>
        </p:spPr>
      </p:sp>
      <p:sp>
        <p:nvSpPr>
          <p:cNvPr id="11" name="TextBox 11"/>
          <p:cNvSpPr txBox="1"/>
          <p:nvPr/>
        </p:nvSpPr>
        <p:spPr>
          <a:xfrm>
            <a:off x="11056565" y="4092438"/>
            <a:ext cx="7002835" cy="1477328"/>
          </a:xfrm>
          <a:prstGeom prst="rect">
            <a:avLst/>
          </a:prstGeom>
        </p:spPr>
        <p:txBody>
          <a:bodyPr wrap="square" lIns="0" tIns="0" rIns="0" bIns="0" rtlCol="0" anchor="t">
            <a:spAutoFit/>
          </a:bodyPr>
          <a:lstStyle/>
          <a:p>
            <a:pPr algn="l"/>
            <a:r>
              <a:rPr lang="ru-RU" sz="3200" b="1" i="0" dirty="0">
                <a:solidFill>
                  <a:srgbClr val="404040"/>
                </a:solidFill>
                <a:effectLst/>
                <a:latin typeface="Inter"/>
              </a:rPr>
              <a:t>Конфиденциальность</a:t>
            </a:r>
            <a:r>
              <a:rPr lang="ru-RU" sz="3200" b="0" i="0" dirty="0">
                <a:solidFill>
                  <a:srgbClr val="404040"/>
                </a:solidFill>
                <a:effectLst/>
                <a:latin typeface="Inter"/>
              </a:rPr>
              <a:t>: Обеспечение того, что данные доступны только авторизованным пользователям.</a:t>
            </a:r>
          </a:p>
        </p:txBody>
      </p:sp>
      <p:sp>
        <p:nvSpPr>
          <p:cNvPr id="12" name="TextBox 12"/>
          <p:cNvSpPr txBox="1"/>
          <p:nvPr/>
        </p:nvSpPr>
        <p:spPr>
          <a:xfrm>
            <a:off x="11056565" y="5934441"/>
            <a:ext cx="6532479" cy="1477328"/>
          </a:xfrm>
          <a:prstGeom prst="rect">
            <a:avLst/>
          </a:prstGeom>
        </p:spPr>
        <p:txBody>
          <a:bodyPr lIns="0" tIns="0" rIns="0" bIns="0" rtlCol="0" anchor="t">
            <a:spAutoFit/>
          </a:bodyPr>
          <a:lstStyle/>
          <a:p>
            <a:pPr algn="l"/>
            <a:r>
              <a:rPr lang="ru-RU" sz="3200" b="1" i="0" dirty="0">
                <a:solidFill>
                  <a:srgbClr val="404040"/>
                </a:solidFill>
                <a:effectLst/>
                <a:latin typeface="Inter"/>
              </a:rPr>
              <a:t>Целостность</a:t>
            </a:r>
            <a:r>
              <a:rPr lang="ru-RU" sz="3200" b="0" i="0" dirty="0">
                <a:solidFill>
                  <a:srgbClr val="404040"/>
                </a:solidFill>
                <a:effectLst/>
                <a:latin typeface="Inter"/>
              </a:rPr>
              <a:t>: Гарантия того, что данные не были изменены несанкционированно.</a:t>
            </a:r>
          </a:p>
        </p:txBody>
      </p:sp>
      <p:sp>
        <p:nvSpPr>
          <p:cNvPr id="13" name="TextBox 13"/>
          <p:cNvSpPr txBox="1"/>
          <p:nvPr/>
        </p:nvSpPr>
        <p:spPr>
          <a:xfrm>
            <a:off x="11077140" y="7660995"/>
            <a:ext cx="6532479" cy="984885"/>
          </a:xfrm>
          <a:prstGeom prst="rect">
            <a:avLst/>
          </a:prstGeom>
        </p:spPr>
        <p:txBody>
          <a:bodyPr lIns="0" tIns="0" rIns="0" bIns="0" rtlCol="0" anchor="t">
            <a:spAutoFit/>
          </a:bodyPr>
          <a:lstStyle/>
          <a:p>
            <a:pPr algn="l"/>
            <a:r>
              <a:rPr lang="ru-RU" sz="3200" b="1" i="0" dirty="0">
                <a:solidFill>
                  <a:srgbClr val="404040"/>
                </a:solidFill>
                <a:effectLst/>
                <a:latin typeface="Inter"/>
              </a:rPr>
              <a:t>Доступность</a:t>
            </a:r>
            <a:r>
              <a:rPr lang="ru-RU" sz="3200" b="0" i="0" dirty="0">
                <a:solidFill>
                  <a:srgbClr val="404040"/>
                </a:solidFill>
                <a:effectLst/>
                <a:latin typeface="Inter"/>
              </a:rPr>
              <a:t>: Обеспечение доступа к данным в нужное время.</a:t>
            </a:r>
          </a:p>
        </p:txBody>
      </p:sp>
      <p:sp>
        <p:nvSpPr>
          <p:cNvPr id="14" name="Freeform 14"/>
          <p:cNvSpPr/>
          <p:nvPr/>
        </p:nvSpPr>
        <p:spPr>
          <a:xfrm rot="5400000">
            <a:off x="1152055" y="1915434"/>
            <a:ext cx="1499906" cy="1746616"/>
          </a:xfrm>
          <a:custGeom>
            <a:avLst/>
            <a:gdLst/>
            <a:ahLst/>
            <a:cxnLst/>
            <a:rect l="l" t="t" r="r" b="b"/>
            <a:pathLst>
              <a:path w="1499906" h="1746616">
                <a:moveTo>
                  <a:pt x="0" y="0"/>
                </a:moveTo>
                <a:lnTo>
                  <a:pt x="1499906" y="0"/>
                </a:lnTo>
                <a:lnTo>
                  <a:pt x="1499906" y="1746615"/>
                </a:lnTo>
                <a:lnTo>
                  <a:pt x="0" y="17466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AutoShape 15"/>
          <p:cNvSpPr/>
          <p:nvPr/>
        </p:nvSpPr>
        <p:spPr>
          <a:xfrm rot="-1799999">
            <a:off x="4609275" y="7242177"/>
            <a:ext cx="4019073" cy="0"/>
          </a:xfrm>
          <a:prstGeom prst="line">
            <a:avLst/>
          </a:prstGeom>
          <a:ln w="28575" cap="rnd">
            <a:solidFill>
              <a:srgbClr val="000000"/>
            </a:solidFill>
            <a:prstDash val="solid"/>
            <a:headEnd type="none" w="sm" len="sm"/>
            <a:tailEnd type="none" w="sm" len="sm"/>
          </a:ln>
        </p:spPr>
      </p:sp>
    </p:spTree>
    <p:extLst>
      <p:ext uri="{BB962C8B-B14F-4D97-AF65-F5344CB8AC3E}">
        <p14:creationId xmlns:p14="http://schemas.microsoft.com/office/powerpoint/2010/main" val="3187072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00000">
            <a:off x="-4991292" y="3810192"/>
            <a:ext cx="16073566" cy="8453182"/>
          </a:xfrm>
          <a:custGeom>
            <a:avLst/>
            <a:gdLst/>
            <a:ahLst/>
            <a:cxnLst/>
            <a:rect l="l" t="t" r="r" b="b"/>
            <a:pathLst>
              <a:path w="16073566" h="8453182">
                <a:moveTo>
                  <a:pt x="0" y="0"/>
                </a:moveTo>
                <a:lnTo>
                  <a:pt x="16073566" y="0"/>
                </a:lnTo>
                <a:lnTo>
                  <a:pt x="16073566" y="8453182"/>
                </a:lnTo>
                <a:lnTo>
                  <a:pt x="0" y="8453182"/>
                </a:lnTo>
                <a:lnTo>
                  <a:pt x="0" y="0"/>
                </a:lnTo>
                <a:close/>
              </a:path>
            </a:pathLst>
          </a:custGeom>
          <a:blipFill>
            <a:blip r:embed="rId3">
              <a:alphaModFix amt="89000"/>
              <a:extLst>
                <a:ext uri="{96DAC541-7B7A-43D3-8B79-37D633B846F1}">
                  <asvg:svgBlip xmlns:asvg="http://schemas.microsoft.com/office/drawing/2016/SVG/main" r:embed="rId4"/>
                </a:ext>
              </a:extLst>
            </a:blip>
            <a:stretch>
              <a:fillRect t="-90148"/>
            </a:stretch>
          </a:blipFill>
        </p:spPr>
      </p:sp>
      <p:sp>
        <p:nvSpPr>
          <p:cNvPr id="3" name="TextBox 3"/>
          <p:cNvSpPr txBox="1"/>
          <p:nvPr/>
        </p:nvSpPr>
        <p:spPr>
          <a:xfrm>
            <a:off x="760421" y="6060498"/>
            <a:ext cx="6256665" cy="3816858"/>
          </a:xfrm>
          <a:prstGeom prst="rect">
            <a:avLst/>
          </a:prstGeom>
        </p:spPr>
        <p:txBody>
          <a:bodyPr lIns="0" tIns="0" rIns="0" bIns="0" rtlCol="0" anchor="t">
            <a:spAutoFit/>
          </a:bodyPr>
          <a:lstStyle/>
          <a:p>
            <a:pPr algn="l">
              <a:lnSpc>
                <a:spcPts val="10085"/>
              </a:lnSpc>
            </a:pPr>
            <a:r>
              <a:rPr lang="en-US" sz="8199" b="1">
                <a:solidFill>
                  <a:srgbClr val="000000"/>
                </a:solidFill>
                <a:latin typeface="Arial Unicode Bold"/>
                <a:ea typeface="Arial Unicode Bold"/>
                <a:cs typeface="Arial Unicode Bold"/>
                <a:sym typeface="Arial Unicode Bold"/>
              </a:rPr>
              <a:t>Основные угрозы:</a:t>
            </a:r>
          </a:p>
          <a:p>
            <a:pPr algn="l">
              <a:lnSpc>
                <a:spcPts val="10085"/>
              </a:lnSpc>
            </a:pPr>
            <a:endParaRPr lang="en-US" sz="8199" b="1">
              <a:solidFill>
                <a:srgbClr val="000000"/>
              </a:solidFill>
              <a:latin typeface="Arial Unicode Bold"/>
              <a:ea typeface="Arial Unicode Bold"/>
              <a:cs typeface="Arial Unicode Bold"/>
              <a:sym typeface="Arial Unicode Bold"/>
            </a:endParaRPr>
          </a:p>
        </p:txBody>
      </p:sp>
      <p:sp>
        <p:nvSpPr>
          <p:cNvPr id="4" name="Freeform 4"/>
          <p:cNvSpPr/>
          <p:nvPr/>
        </p:nvSpPr>
        <p:spPr>
          <a:xfrm>
            <a:off x="15759394" y="1028700"/>
            <a:ext cx="1499906" cy="1746616"/>
          </a:xfrm>
          <a:custGeom>
            <a:avLst/>
            <a:gdLst/>
            <a:ahLst/>
            <a:cxnLst/>
            <a:rect l="l" t="t" r="r" b="b"/>
            <a:pathLst>
              <a:path w="1499906" h="1746616">
                <a:moveTo>
                  <a:pt x="0" y="0"/>
                </a:moveTo>
                <a:lnTo>
                  <a:pt x="1499906" y="0"/>
                </a:lnTo>
                <a:lnTo>
                  <a:pt x="1499906" y="1746616"/>
                </a:lnTo>
                <a:lnTo>
                  <a:pt x="0" y="1746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9144000" y="1443990"/>
            <a:ext cx="6968881" cy="7633335"/>
          </a:xfrm>
          <a:prstGeom prst="rect">
            <a:avLst/>
          </a:prstGeom>
        </p:spPr>
        <p:txBody>
          <a:bodyPr lIns="0" tIns="0" rIns="0" bIns="0" rtlCol="0" anchor="t">
            <a:spAutoFit/>
          </a:bodyPr>
          <a:lstStyle/>
          <a:p>
            <a:pPr marL="777240" lvl="1" indent="-388620" algn="l">
              <a:lnSpc>
                <a:spcPts val="5040"/>
              </a:lnSpc>
              <a:buFont typeface="Arial"/>
              <a:buChar char="•"/>
            </a:pPr>
            <a:r>
              <a:rPr lang="en-US" sz="3600" b="1" dirty="0" err="1">
                <a:solidFill>
                  <a:srgbClr val="000000"/>
                </a:solidFill>
                <a:latin typeface="Arial" panose="020B0604020202020204" pitchFamily="34" charset="0"/>
                <a:ea typeface="Josefin Sans Bold"/>
                <a:cs typeface="Arial" panose="020B0604020202020204" pitchFamily="34" charset="0"/>
                <a:sym typeface="Josefin Sans Bold"/>
              </a:rPr>
              <a:t>Утечка</a:t>
            </a:r>
            <a:r>
              <a:rPr lang="en-US" sz="3600" b="1" dirty="0">
                <a:solidFill>
                  <a:srgbClr val="000000"/>
                </a:solidFill>
                <a:latin typeface="Arial" panose="020B0604020202020204" pitchFamily="34" charset="0"/>
                <a:ea typeface="Josefin Sans Bold"/>
                <a:cs typeface="Arial" panose="020B0604020202020204" pitchFamily="34" charset="0"/>
                <a:sym typeface="Josefin Sans Bold"/>
              </a:rPr>
              <a:t> </a:t>
            </a:r>
            <a:r>
              <a:rPr lang="en-US" sz="3600" b="1" dirty="0" err="1">
                <a:solidFill>
                  <a:srgbClr val="000000"/>
                </a:solidFill>
                <a:latin typeface="Arial" panose="020B0604020202020204" pitchFamily="34" charset="0"/>
                <a:ea typeface="Josefin Sans Bold"/>
                <a:cs typeface="Arial" panose="020B0604020202020204" pitchFamily="34" charset="0"/>
                <a:sym typeface="Josefin Sans Bold"/>
              </a:rPr>
              <a:t>данных</a:t>
            </a:r>
            <a:r>
              <a:rPr lang="en-US" sz="3600" b="1" dirty="0">
                <a:solidFill>
                  <a:srgbClr val="000000"/>
                </a:solidFill>
                <a:latin typeface="Arial" panose="020B0604020202020204" pitchFamily="34" charset="0"/>
                <a:ea typeface="Josefin Sans Bold"/>
                <a:cs typeface="Arial" panose="020B0604020202020204" pitchFamily="34" charset="0"/>
                <a:sym typeface="Josefin Sans Bold"/>
              </a:rPr>
              <a:t>:</a:t>
            </a:r>
            <a:r>
              <a:rPr lang="en-US" sz="3600" dirty="0">
                <a:solidFill>
                  <a:srgbClr val="000000"/>
                </a:solidFill>
                <a:latin typeface="Arial" panose="020B0604020202020204" pitchFamily="34" charset="0"/>
                <a:ea typeface="Josefin Sans"/>
                <a:cs typeface="Arial" panose="020B0604020202020204" pitchFamily="34" charset="0"/>
                <a:sym typeface="Josefin Sans"/>
              </a:rPr>
              <a:t> </a:t>
            </a:r>
            <a:r>
              <a:rPr lang="en-US" sz="3600" dirty="0" err="1">
                <a:solidFill>
                  <a:srgbClr val="000000"/>
                </a:solidFill>
                <a:latin typeface="Arial" panose="020B0604020202020204" pitchFamily="34" charset="0"/>
                <a:ea typeface="Josefin Sans"/>
                <a:cs typeface="Arial" panose="020B0604020202020204" pitchFamily="34" charset="0"/>
                <a:sym typeface="Josefin Sans"/>
              </a:rPr>
              <a:t>Несанкционированный</a:t>
            </a:r>
            <a:r>
              <a:rPr lang="en-US" sz="3600" dirty="0">
                <a:solidFill>
                  <a:srgbClr val="000000"/>
                </a:solidFill>
                <a:latin typeface="Arial" panose="020B0604020202020204" pitchFamily="34" charset="0"/>
                <a:ea typeface="Josefin Sans"/>
                <a:cs typeface="Arial" panose="020B0604020202020204" pitchFamily="34" charset="0"/>
                <a:sym typeface="Josefin Sans"/>
              </a:rPr>
              <a:t> </a:t>
            </a:r>
            <a:r>
              <a:rPr lang="en-US" sz="3600" dirty="0" err="1">
                <a:solidFill>
                  <a:srgbClr val="000000"/>
                </a:solidFill>
                <a:latin typeface="Arial" panose="020B0604020202020204" pitchFamily="34" charset="0"/>
                <a:ea typeface="Josefin Sans"/>
                <a:cs typeface="Arial" panose="020B0604020202020204" pitchFamily="34" charset="0"/>
                <a:sym typeface="Josefin Sans"/>
              </a:rPr>
              <a:t>доступ</a:t>
            </a:r>
            <a:r>
              <a:rPr lang="en-US" sz="3600" dirty="0">
                <a:solidFill>
                  <a:srgbClr val="000000"/>
                </a:solidFill>
                <a:latin typeface="Arial" panose="020B0604020202020204" pitchFamily="34" charset="0"/>
                <a:ea typeface="Josefin Sans"/>
                <a:cs typeface="Arial" panose="020B0604020202020204" pitchFamily="34" charset="0"/>
                <a:sym typeface="Josefin Sans"/>
              </a:rPr>
              <a:t> к </a:t>
            </a:r>
            <a:r>
              <a:rPr lang="en-US" sz="3600" dirty="0" err="1">
                <a:solidFill>
                  <a:srgbClr val="000000"/>
                </a:solidFill>
                <a:latin typeface="Arial" panose="020B0604020202020204" pitchFamily="34" charset="0"/>
                <a:ea typeface="Josefin Sans"/>
                <a:cs typeface="Arial" panose="020B0604020202020204" pitchFamily="34" charset="0"/>
                <a:sym typeface="Josefin Sans"/>
              </a:rPr>
              <a:t>данным</a:t>
            </a:r>
            <a:r>
              <a:rPr lang="en-US" sz="3600" dirty="0">
                <a:solidFill>
                  <a:srgbClr val="000000"/>
                </a:solidFill>
                <a:latin typeface="Arial" panose="020B0604020202020204" pitchFamily="34" charset="0"/>
                <a:ea typeface="Josefin Sans"/>
                <a:cs typeface="Arial" panose="020B0604020202020204" pitchFamily="34" charset="0"/>
                <a:sym typeface="Josefin Sans"/>
              </a:rPr>
              <a:t> </a:t>
            </a:r>
            <a:r>
              <a:rPr lang="en-US" sz="3600" dirty="0" err="1">
                <a:solidFill>
                  <a:srgbClr val="000000"/>
                </a:solidFill>
                <a:latin typeface="Arial" panose="020B0604020202020204" pitchFamily="34" charset="0"/>
                <a:ea typeface="Josefin Sans"/>
                <a:cs typeface="Arial" panose="020B0604020202020204" pitchFamily="34" charset="0"/>
                <a:sym typeface="Josefin Sans"/>
              </a:rPr>
              <a:t>пользователя</a:t>
            </a:r>
            <a:r>
              <a:rPr lang="en-US" sz="3600" dirty="0">
                <a:solidFill>
                  <a:srgbClr val="000000"/>
                </a:solidFill>
                <a:latin typeface="Arial" panose="020B0604020202020204" pitchFamily="34" charset="0"/>
                <a:ea typeface="Josefin Sans"/>
                <a:cs typeface="Arial" panose="020B0604020202020204" pitchFamily="34" charset="0"/>
                <a:sym typeface="Josefin Sans"/>
              </a:rPr>
              <a:t>.</a:t>
            </a:r>
          </a:p>
          <a:p>
            <a:pPr marL="777240" lvl="1" indent="-388620" algn="l">
              <a:lnSpc>
                <a:spcPts val="5040"/>
              </a:lnSpc>
              <a:buFont typeface="Arial"/>
              <a:buChar char="•"/>
            </a:pPr>
            <a:r>
              <a:rPr lang="en-US" sz="3600" b="1" dirty="0" err="1">
                <a:solidFill>
                  <a:srgbClr val="000000"/>
                </a:solidFill>
                <a:latin typeface="Arial" panose="020B0604020202020204" pitchFamily="34" charset="0"/>
                <a:ea typeface="Josefin Sans Bold"/>
                <a:cs typeface="Arial" panose="020B0604020202020204" pitchFamily="34" charset="0"/>
                <a:sym typeface="Josefin Sans Bold"/>
              </a:rPr>
              <a:t>Обратная</a:t>
            </a:r>
            <a:r>
              <a:rPr lang="en-US" sz="3600" b="1" dirty="0">
                <a:solidFill>
                  <a:srgbClr val="000000"/>
                </a:solidFill>
                <a:latin typeface="Arial" panose="020B0604020202020204" pitchFamily="34" charset="0"/>
                <a:ea typeface="Josefin Sans Bold"/>
                <a:cs typeface="Arial" panose="020B0604020202020204" pitchFamily="34" charset="0"/>
                <a:sym typeface="Josefin Sans Bold"/>
              </a:rPr>
              <a:t> </a:t>
            </a:r>
            <a:r>
              <a:rPr lang="en-US" sz="3600" b="1" dirty="0" err="1">
                <a:solidFill>
                  <a:srgbClr val="000000"/>
                </a:solidFill>
                <a:latin typeface="Arial" panose="020B0604020202020204" pitchFamily="34" charset="0"/>
                <a:ea typeface="Josefin Sans Bold"/>
                <a:cs typeface="Arial" panose="020B0604020202020204" pitchFamily="34" charset="0"/>
                <a:sym typeface="Josefin Sans Bold"/>
              </a:rPr>
              <a:t>разработка</a:t>
            </a:r>
            <a:r>
              <a:rPr lang="en-US" sz="3600" b="1" dirty="0">
                <a:solidFill>
                  <a:srgbClr val="000000"/>
                </a:solidFill>
                <a:latin typeface="Arial" panose="020B0604020202020204" pitchFamily="34" charset="0"/>
                <a:ea typeface="Josefin Sans Bold"/>
                <a:cs typeface="Arial" panose="020B0604020202020204" pitchFamily="34" charset="0"/>
                <a:sym typeface="Josefin Sans Bold"/>
              </a:rPr>
              <a:t>:</a:t>
            </a:r>
            <a:r>
              <a:rPr lang="en-US" sz="3600" dirty="0">
                <a:solidFill>
                  <a:srgbClr val="000000"/>
                </a:solidFill>
                <a:latin typeface="Arial" panose="020B0604020202020204" pitchFamily="34" charset="0"/>
                <a:ea typeface="Josefin Sans"/>
                <a:cs typeface="Arial" panose="020B0604020202020204" pitchFamily="34" charset="0"/>
                <a:sym typeface="Josefin Sans"/>
              </a:rPr>
              <a:t> </a:t>
            </a:r>
            <a:r>
              <a:rPr lang="en-US" sz="3600" dirty="0" err="1">
                <a:solidFill>
                  <a:srgbClr val="000000"/>
                </a:solidFill>
                <a:latin typeface="Arial" panose="020B0604020202020204" pitchFamily="34" charset="0"/>
                <a:ea typeface="Josefin Sans"/>
                <a:cs typeface="Arial" panose="020B0604020202020204" pitchFamily="34" charset="0"/>
                <a:sym typeface="Josefin Sans"/>
              </a:rPr>
              <a:t>Взлом</a:t>
            </a:r>
            <a:r>
              <a:rPr lang="en-US" sz="3600" dirty="0">
                <a:solidFill>
                  <a:srgbClr val="000000"/>
                </a:solidFill>
                <a:latin typeface="Arial" panose="020B0604020202020204" pitchFamily="34" charset="0"/>
                <a:ea typeface="Josefin Sans"/>
                <a:cs typeface="Arial" panose="020B0604020202020204" pitchFamily="34" charset="0"/>
                <a:sym typeface="Josefin Sans"/>
              </a:rPr>
              <a:t> </a:t>
            </a:r>
            <a:r>
              <a:rPr lang="en-US" sz="3600" dirty="0" err="1">
                <a:solidFill>
                  <a:srgbClr val="000000"/>
                </a:solidFill>
                <a:latin typeface="Arial" panose="020B0604020202020204" pitchFamily="34" charset="0"/>
                <a:ea typeface="Josefin Sans"/>
                <a:cs typeface="Arial" panose="020B0604020202020204" pitchFamily="34" charset="0"/>
                <a:sym typeface="Josefin Sans"/>
              </a:rPr>
              <a:t>приложения</a:t>
            </a:r>
            <a:r>
              <a:rPr lang="en-US" sz="3600" dirty="0">
                <a:solidFill>
                  <a:srgbClr val="000000"/>
                </a:solidFill>
                <a:latin typeface="Arial" panose="020B0604020202020204" pitchFamily="34" charset="0"/>
                <a:ea typeface="Josefin Sans"/>
                <a:cs typeface="Arial" panose="020B0604020202020204" pitchFamily="34" charset="0"/>
                <a:sym typeface="Josefin Sans"/>
              </a:rPr>
              <a:t> </a:t>
            </a:r>
            <a:r>
              <a:rPr lang="en-US" sz="3600" dirty="0" err="1">
                <a:solidFill>
                  <a:srgbClr val="000000"/>
                </a:solidFill>
                <a:latin typeface="Arial" panose="020B0604020202020204" pitchFamily="34" charset="0"/>
                <a:ea typeface="Josefin Sans"/>
                <a:cs typeface="Arial" panose="020B0604020202020204" pitchFamily="34" charset="0"/>
                <a:sym typeface="Josefin Sans"/>
              </a:rPr>
              <a:t>для</a:t>
            </a:r>
            <a:r>
              <a:rPr lang="en-US" sz="3600" dirty="0">
                <a:solidFill>
                  <a:srgbClr val="000000"/>
                </a:solidFill>
                <a:latin typeface="Arial" panose="020B0604020202020204" pitchFamily="34" charset="0"/>
                <a:ea typeface="Josefin Sans"/>
                <a:cs typeface="Arial" panose="020B0604020202020204" pitchFamily="34" charset="0"/>
                <a:sym typeface="Josefin Sans"/>
              </a:rPr>
              <a:t> </a:t>
            </a:r>
            <a:r>
              <a:rPr lang="en-US" sz="3600" dirty="0" err="1">
                <a:solidFill>
                  <a:srgbClr val="000000"/>
                </a:solidFill>
                <a:latin typeface="Arial" panose="020B0604020202020204" pitchFamily="34" charset="0"/>
                <a:ea typeface="Josefin Sans"/>
                <a:cs typeface="Arial" panose="020B0604020202020204" pitchFamily="34" charset="0"/>
                <a:sym typeface="Josefin Sans"/>
              </a:rPr>
              <a:t>получения</a:t>
            </a:r>
            <a:r>
              <a:rPr lang="en-US" sz="3600" dirty="0">
                <a:solidFill>
                  <a:srgbClr val="000000"/>
                </a:solidFill>
                <a:latin typeface="Arial" panose="020B0604020202020204" pitchFamily="34" charset="0"/>
                <a:ea typeface="Josefin Sans"/>
                <a:cs typeface="Arial" panose="020B0604020202020204" pitchFamily="34" charset="0"/>
                <a:sym typeface="Josefin Sans"/>
              </a:rPr>
              <a:t> </a:t>
            </a:r>
            <a:r>
              <a:rPr lang="en-US" sz="3600" dirty="0" err="1">
                <a:solidFill>
                  <a:srgbClr val="000000"/>
                </a:solidFill>
                <a:latin typeface="Arial" panose="020B0604020202020204" pitchFamily="34" charset="0"/>
                <a:ea typeface="Josefin Sans"/>
                <a:cs typeface="Arial" panose="020B0604020202020204" pitchFamily="34" charset="0"/>
                <a:sym typeface="Josefin Sans"/>
              </a:rPr>
              <a:t>доступа</a:t>
            </a:r>
            <a:r>
              <a:rPr lang="en-US" sz="3600" dirty="0">
                <a:solidFill>
                  <a:srgbClr val="000000"/>
                </a:solidFill>
                <a:latin typeface="Arial" panose="020B0604020202020204" pitchFamily="34" charset="0"/>
                <a:ea typeface="Josefin Sans"/>
                <a:cs typeface="Arial" panose="020B0604020202020204" pitchFamily="34" charset="0"/>
                <a:sym typeface="Josefin Sans"/>
              </a:rPr>
              <a:t> к </a:t>
            </a:r>
            <a:r>
              <a:rPr lang="en-US" sz="3600" dirty="0" err="1">
                <a:solidFill>
                  <a:srgbClr val="000000"/>
                </a:solidFill>
                <a:latin typeface="Arial" panose="020B0604020202020204" pitchFamily="34" charset="0"/>
                <a:ea typeface="Josefin Sans"/>
                <a:cs typeface="Arial" panose="020B0604020202020204" pitchFamily="34" charset="0"/>
                <a:sym typeface="Josefin Sans"/>
              </a:rPr>
              <a:t>его</a:t>
            </a:r>
            <a:r>
              <a:rPr lang="en-US" sz="3600" dirty="0">
                <a:solidFill>
                  <a:srgbClr val="000000"/>
                </a:solidFill>
                <a:latin typeface="Arial" panose="020B0604020202020204" pitchFamily="34" charset="0"/>
                <a:ea typeface="Josefin Sans"/>
                <a:cs typeface="Arial" panose="020B0604020202020204" pitchFamily="34" charset="0"/>
                <a:sym typeface="Josefin Sans"/>
              </a:rPr>
              <a:t> </a:t>
            </a:r>
            <a:r>
              <a:rPr lang="en-US" sz="3600" dirty="0" err="1">
                <a:solidFill>
                  <a:srgbClr val="000000"/>
                </a:solidFill>
                <a:latin typeface="Arial" panose="020B0604020202020204" pitchFamily="34" charset="0"/>
                <a:ea typeface="Josefin Sans"/>
                <a:cs typeface="Arial" panose="020B0604020202020204" pitchFamily="34" charset="0"/>
                <a:sym typeface="Josefin Sans"/>
              </a:rPr>
              <a:t>логике</a:t>
            </a:r>
            <a:r>
              <a:rPr lang="en-US" sz="3600" dirty="0">
                <a:solidFill>
                  <a:srgbClr val="000000"/>
                </a:solidFill>
                <a:latin typeface="Arial" panose="020B0604020202020204" pitchFamily="34" charset="0"/>
                <a:ea typeface="Josefin Sans"/>
                <a:cs typeface="Arial" panose="020B0604020202020204" pitchFamily="34" charset="0"/>
                <a:sym typeface="Josefin Sans"/>
              </a:rPr>
              <a:t> и </a:t>
            </a:r>
            <a:r>
              <a:rPr lang="en-US" sz="3600" dirty="0" err="1">
                <a:solidFill>
                  <a:srgbClr val="000000"/>
                </a:solidFill>
                <a:latin typeface="Arial" panose="020B0604020202020204" pitchFamily="34" charset="0"/>
                <a:ea typeface="Josefin Sans"/>
                <a:cs typeface="Arial" panose="020B0604020202020204" pitchFamily="34" charset="0"/>
                <a:sym typeface="Josefin Sans"/>
              </a:rPr>
              <a:t>данным</a:t>
            </a:r>
            <a:r>
              <a:rPr lang="en-US" sz="3600" dirty="0">
                <a:solidFill>
                  <a:srgbClr val="000000"/>
                </a:solidFill>
                <a:latin typeface="Arial" panose="020B0604020202020204" pitchFamily="34" charset="0"/>
                <a:ea typeface="Josefin Sans"/>
                <a:cs typeface="Arial" panose="020B0604020202020204" pitchFamily="34" charset="0"/>
                <a:sym typeface="Josefin Sans"/>
              </a:rPr>
              <a:t>.</a:t>
            </a:r>
          </a:p>
          <a:p>
            <a:pPr marL="777240" lvl="1" indent="-388620" algn="l">
              <a:lnSpc>
                <a:spcPts val="5040"/>
              </a:lnSpc>
              <a:buFont typeface="Arial"/>
              <a:buChar char="•"/>
            </a:pPr>
            <a:r>
              <a:rPr lang="en-US" sz="3600" b="1" dirty="0" err="1">
                <a:solidFill>
                  <a:srgbClr val="000000"/>
                </a:solidFill>
                <a:latin typeface="Arial" panose="020B0604020202020204" pitchFamily="34" charset="0"/>
                <a:ea typeface="Josefin Sans Bold"/>
                <a:cs typeface="Arial" panose="020B0604020202020204" pitchFamily="34" charset="0"/>
                <a:sym typeface="Josefin Sans Bold"/>
              </a:rPr>
              <a:t>Подделка</a:t>
            </a:r>
            <a:r>
              <a:rPr lang="en-US" sz="3600" b="1" dirty="0">
                <a:solidFill>
                  <a:srgbClr val="000000"/>
                </a:solidFill>
                <a:latin typeface="Arial" panose="020B0604020202020204" pitchFamily="34" charset="0"/>
                <a:ea typeface="Josefin Sans Bold"/>
                <a:cs typeface="Arial" panose="020B0604020202020204" pitchFamily="34" charset="0"/>
                <a:sym typeface="Josefin Sans Bold"/>
              </a:rPr>
              <a:t> </a:t>
            </a:r>
            <a:r>
              <a:rPr lang="en-US" sz="3600" b="1" dirty="0" err="1">
                <a:solidFill>
                  <a:srgbClr val="000000"/>
                </a:solidFill>
                <a:latin typeface="Arial" panose="020B0604020202020204" pitchFamily="34" charset="0"/>
                <a:ea typeface="Josefin Sans Bold"/>
                <a:cs typeface="Arial" panose="020B0604020202020204" pitchFamily="34" charset="0"/>
                <a:sym typeface="Josefin Sans Bold"/>
              </a:rPr>
              <a:t>данных</a:t>
            </a:r>
            <a:r>
              <a:rPr lang="en-US" sz="3600" b="1" dirty="0">
                <a:solidFill>
                  <a:srgbClr val="000000"/>
                </a:solidFill>
                <a:latin typeface="Arial" panose="020B0604020202020204" pitchFamily="34" charset="0"/>
                <a:ea typeface="Josefin Sans Bold"/>
                <a:cs typeface="Arial" panose="020B0604020202020204" pitchFamily="34" charset="0"/>
                <a:sym typeface="Josefin Sans Bold"/>
              </a:rPr>
              <a:t>:</a:t>
            </a:r>
            <a:r>
              <a:rPr lang="en-US" sz="3600" dirty="0">
                <a:solidFill>
                  <a:srgbClr val="000000"/>
                </a:solidFill>
                <a:latin typeface="Arial" panose="020B0604020202020204" pitchFamily="34" charset="0"/>
                <a:ea typeface="Josefin Sans"/>
                <a:cs typeface="Arial" panose="020B0604020202020204" pitchFamily="34" charset="0"/>
                <a:sym typeface="Josefin Sans"/>
              </a:rPr>
              <a:t> </a:t>
            </a:r>
            <a:r>
              <a:rPr lang="en-US" sz="3600" dirty="0" err="1">
                <a:solidFill>
                  <a:srgbClr val="000000"/>
                </a:solidFill>
                <a:latin typeface="Arial" panose="020B0604020202020204" pitchFamily="34" charset="0"/>
                <a:ea typeface="Josefin Sans"/>
                <a:cs typeface="Arial" panose="020B0604020202020204" pitchFamily="34" charset="0"/>
                <a:sym typeface="Josefin Sans"/>
              </a:rPr>
              <a:t>Изменение</a:t>
            </a:r>
            <a:r>
              <a:rPr lang="en-US" sz="3600" dirty="0">
                <a:solidFill>
                  <a:srgbClr val="000000"/>
                </a:solidFill>
                <a:latin typeface="Arial" panose="020B0604020202020204" pitchFamily="34" charset="0"/>
                <a:ea typeface="Josefin Sans"/>
                <a:cs typeface="Arial" panose="020B0604020202020204" pitchFamily="34" charset="0"/>
                <a:sym typeface="Josefin Sans"/>
              </a:rPr>
              <a:t> </a:t>
            </a:r>
            <a:r>
              <a:rPr lang="en-US" sz="3600" dirty="0" err="1">
                <a:solidFill>
                  <a:srgbClr val="000000"/>
                </a:solidFill>
                <a:latin typeface="Arial" panose="020B0604020202020204" pitchFamily="34" charset="0"/>
                <a:ea typeface="Josefin Sans"/>
                <a:cs typeface="Arial" panose="020B0604020202020204" pitchFamily="34" charset="0"/>
                <a:sym typeface="Josefin Sans"/>
              </a:rPr>
              <a:t>данных</a:t>
            </a:r>
            <a:r>
              <a:rPr lang="en-US" sz="3600" dirty="0">
                <a:solidFill>
                  <a:srgbClr val="000000"/>
                </a:solidFill>
                <a:latin typeface="Arial" panose="020B0604020202020204" pitchFamily="34" charset="0"/>
                <a:ea typeface="Josefin Sans"/>
                <a:cs typeface="Arial" panose="020B0604020202020204" pitchFamily="34" charset="0"/>
                <a:sym typeface="Josefin Sans"/>
              </a:rPr>
              <a:t> </a:t>
            </a:r>
            <a:r>
              <a:rPr lang="en-US" sz="3600" dirty="0" err="1">
                <a:solidFill>
                  <a:srgbClr val="000000"/>
                </a:solidFill>
                <a:latin typeface="Arial" panose="020B0604020202020204" pitchFamily="34" charset="0"/>
                <a:ea typeface="Josefin Sans"/>
                <a:cs typeface="Arial" panose="020B0604020202020204" pitchFamily="34" charset="0"/>
                <a:sym typeface="Josefin Sans"/>
              </a:rPr>
              <a:t>на</a:t>
            </a:r>
            <a:r>
              <a:rPr lang="en-US" sz="3600" dirty="0">
                <a:solidFill>
                  <a:srgbClr val="000000"/>
                </a:solidFill>
                <a:latin typeface="Arial" panose="020B0604020202020204" pitchFamily="34" charset="0"/>
                <a:ea typeface="Josefin Sans"/>
                <a:cs typeface="Arial" panose="020B0604020202020204" pitchFamily="34" charset="0"/>
                <a:sym typeface="Josefin Sans"/>
              </a:rPr>
              <a:t> </a:t>
            </a:r>
            <a:r>
              <a:rPr lang="en-US" sz="3600" dirty="0" err="1">
                <a:solidFill>
                  <a:srgbClr val="000000"/>
                </a:solidFill>
                <a:latin typeface="Arial" panose="020B0604020202020204" pitchFamily="34" charset="0"/>
                <a:ea typeface="Josefin Sans"/>
                <a:cs typeface="Arial" panose="020B0604020202020204" pitchFamily="34" charset="0"/>
                <a:sym typeface="Josefin Sans"/>
              </a:rPr>
              <a:t>устройстве</a:t>
            </a:r>
            <a:r>
              <a:rPr lang="en-US" sz="3600" dirty="0">
                <a:solidFill>
                  <a:srgbClr val="000000"/>
                </a:solidFill>
                <a:latin typeface="Arial" panose="020B0604020202020204" pitchFamily="34" charset="0"/>
                <a:ea typeface="Josefin Sans"/>
                <a:cs typeface="Arial" panose="020B0604020202020204" pitchFamily="34" charset="0"/>
                <a:sym typeface="Josefin Sans"/>
              </a:rPr>
              <a:t> </a:t>
            </a:r>
            <a:r>
              <a:rPr lang="en-US" sz="3600" dirty="0" err="1">
                <a:solidFill>
                  <a:srgbClr val="000000"/>
                </a:solidFill>
                <a:latin typeface="Arial" panose="020B0604020202020204" pitchFamily="34" charset="0"/>
                <a:ea typeface="Josefin Sans"/>
                <a:cs typeface="Arial" panose="020B0604020202020204" pitchFamily="34" charset="0"/>
                <a:sym typeface="Josefin Sans"/>
              </a:rPr>
              <a:t>пользователя</a:t>
            </a:r>
            <a:r>
              <a:rPr lang="en-US" sz="3600" dirty="0">
                <a:solidFill>
                  <a:srgbClr val="000000"/>
                </a:solidFill>
                <a:latin typeface="Arial" panose="020B0604020202020204" pitchFamily="34" charset="0"/>
                <a:ea typeface="Josefin Sans"/>
                <a:cs typeface="Arial" panose="020B0604020202020204" pitchFamily="34" charset="0"/>
                <a:sym typeface="Josefin Sans"/>
              </a:rPr>
              <a:t>.</a:t>
            </a:r>
          </a:p>
          <a:p>
            <a:pPr algn="l">
              <a:lnSpc>
                <a:spcPts val="5040"/>
              </a:lnSpc>
            </a:pPr>
            <a:endParaRPr lang="en-US" sz="3600" dirty="0">
              <a:solidFill>
                <a:srgbClr val="000000"/>
              </a:solidFill>
              <a:latin typeface="Arial" panose="020B0604020202020204" pitchFamily="34" charset="0"/>
              <a:ea typeface="Josefin Sans"/>
              <a:cs typeface="Arial" panose="020B0604020202020204" pitchFamily="34" charset="0"/>
              <a:sym typeface="Josefin Sans"/>
            </a:endParaRPr>
          </a:p>
        </p:txBody>
      </p:sp>
      <p:sp>
        <p:nvSpPr>
          <p:cNvPr id="6" name="AutoShape 6"/>
          <p:cNvSpPr/>
          <p:nvPr/>
        </p:nvSpPr>
        <p:spPr>
          <a:xfrm>
            <a:off x="9144000" y="8600969"/>
            <a:ext cx="6492240" cy="0"/>
          </a:xfrm>
          <a:prstGeom prst="line">
            <a:avLst/>
          </a:prstGeom>
          <a:ln w="28575" cap="rnd">
            <a:solidFill>
              <a:srgbClr val="000000"/>
            </a:solidFill>
            <a:prstDash val="solid"/>
            <a:headEnd type="none" w="sm" len="sm"/>
            <a:tailEnd type="none" w="sm" len="sm"/>
          </a:ln>
        </p:spPr>
      </p:sp>
      <p:sp>
        <p:nvSpPr>
          <p:cNvPr id="7" name="Freeform 7"/>
          <p:cNvSpPr/>
          <p:nvPr/>
        </p:nvSpPr>
        <p:spPr>
          <a:xfrm rot="3728645">
            <a:off x="2552700" y="-2496200"/>
            <a:ext cx="6303208" cy="6303208"/>
          </a:xfrm>
          <a:custGeom>
            <a:avLst/>
            <a:gdLst/>
            <a:ahLst/>
            <a:cxnLst/>
            <a:rect l="l" t="t" r="r" b="b"/>
            <a:pathLst>
              <a:path w="6303208" h="6303208">
                <a:moveTo>
                  <a:pt x="0" y="0"/>
                </a:moveTo>
                <a:lnTo>
                  <a:pt x="6303208" y="0"/>
                </a:lnTo>
                <a:lnTo>
                  <a:pt x="6303208" y="6303208"/>
                </a:lnTo>
                <a:lnTo>
                  <a:pt x="0" y="6303208"/>
                </a:lnTo>
                <a:lnTo>
                  <a:pt x="0" y="0"/>
                </a:lnTo>
                <a:close/>
              </a:path>
            </a:pathLst>
          </a:custGeom>
          <a:blipFill>
            <a:blip r:embed="rId7">
              <a:alphaModFix amt="96000"/>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00000" flipV="1">
            <a:off x="7494006" y="3819717"/>
            <a:ext cx="16073566" cy="8453182"/>
          </a:xfrm>
          <a:custGeom>
            <a:avLst/>
            <a:gdLst/>
            <a:ahLst/>
            <a:cxnLst/>
            <a:rect l="l" t="t" r="r" b="b"/>
            <a:pathLst>
              <a:path w="16073566" h="8453182">
                <a:moveTo>
                  <a:pt x="0" y="8453182"/>
                </a:moveTo>
                <a:lnTo>
                  <a:pt x="16073567" y="8453182"/>
                </a:lnTo>
                <a:lnTo>
                  <a:pt x="16073567" y="0"/>
                </a:lnTo>
                <a:lnTo>
                  <a:pt x="0" y="0"/>
                </a:lnTo>
                <a:lnTo>
                  <a:pt x="0" y="8453182"/>
                </a:lnTo>
                <a:close/>
              </a:path>
            </a:pathLst>
          </a:custGeom>
          <a:blipFill>
            <a:blip r:embed="rId2">
              <a:alphaModFix amt="89000"/>
              <a:extLst>
                <a:ext uri="{96DAC541-7B7A-43D3-8B79-37D633B846F1}">
                  <asvg:svgBlip xmlns:asvg="http://schemas.microsoft.com/office/drawing/2016/SVG/main" r:embed="rId3"/>
                </a:ext>
              </a:extLst>
            </a:blip>
            <a:stretch>
              <a:fillRect t="-90148"/>
            </a:stretch>
          </a:blipFill>
        </p:spPr>
      </p:sp>
      <p:sp>
        <p:nvSpPr>
          <p:cNvPr id="3" name="TextBox 3"/>
          <p:cNvSpPr txBox="1"/>
          <p:nvPr/>
        </p:nvSpPr>
        <p:spPr>
          <a:xfrm>
            <a:off x="11662967" y="5265300"/>
            <a:ext cx="6634558" cy="1806561"/>
          </a:xfrm>
          <a:prstGeom prst="rect">
            <a:avLst/>
          </a:prstGeom>
        </p:spPr>
        <p:txBody>
          <a:bodyPr lIns="0" tIns="0" rIns="0" bIns="0" rtlCol="0" anchor="t">
            <a:spAutoFit/>
          </a:bodyPr>
          <a:lstStyle/>
          <a:p>
            <a:pPr algn="l">
              <a:lnSpc>
                <a:spcPts val="7179"/>
              </a:lnSpc>
            </a:pPr>
            <a:r>
              <a:rPr lang="en-US" sz="5837" b="1">
                <a:solidFill>
                  <a:srgbClr val="000000"/>
                </a:solidFill>
                <a:latin typeface="Arial Unicode Bold"/>
                <a:ea typeface="Arial Unicode Bold"/>
                <a:cs typeface="Arial Unicode Bold"/>
                <a:sym typeface="Arial Unicode Bold"/>
              </a:rPr>
              <a:t>Методы защиты</a:t>
            </a:r>
          </a:p>
          <a:p>
            <a:pPr algn="l">
              <a:lnSpc>
                <a:spcPts val="7179"/>
              </a:lnSpc>
            </a:pPr>
            <a:endParaRPr lang="en-US" sz="5837" b="1">
              <a:solidFill>
                <a:srgbClr val="000000"/>
              </a:solidFill>
              <a:latin typeface="Arial Unicode Bold"/>
              <a:ea typeface="Arial Unicode Bold"/>
              <a:cs typeface="Arial Unicode Bold"/>
              <a:sym typeface="Arial Unicode Bold"/>
            </a:endParaRPr>
          </a:p>
        </p:txBody>
      </p:sp>
      <p:sp>
        <p:nvSpPr>
          <p:cNvPr id="4" name="Freeform 4"/>
          <p:cNvSpPr/>
          <p:nvPr/>
        </p:nvSpPr>
        <p:spPr>
          <a:xfrm>
            <a:off x="15759394" y="393689"/>
            <a:ext cx="1499906" cy="1746616"/>
          </a:xfrm>
          <a:custGeom>
            <a:avLst/>
            <a:gdLst/>
            <a:ahLst/>
            <a:cxnLst/>
            <a:rect l="l" t="t" r="r" b="b"/>
            <a:pathLst>
              <a:path w="1499906" h="1746616">
                <a:moveTo>
                  <a:pt x="0" y="0"/>
                </a:moveTo>
                <a:lnTo>
                  <a:pt x="1499906" y="0"/>
                </a:lnTo>
                <a:lnTo>
                  <a:pt x="1499906" y="1746615"/>
                </a:lnTo>
                <a:lnTo>
                  <a:pt x="0" y="17466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3728645">
            <a:off x="-2471411" y="-3654321"/>
            <a:ext cx="6303208" cy="6303208"/>
          </a:xfrm>
          <a:custGeom>
            <a:avLst/>
            <a:gdLst/>
            <a:ahLst/>
            <a:cxnLst/>
            <a:rect l="l" t="t" r="r" b="b"/>
            <a:pathLst>
              <a:path w="6303208" h="6303208">
                <a:moveTo>
                  <a:pt x="0" y="0"/>
                </a:moveTo>
                <a:lnTo>
                  <a:pt x="6303209" y="0"/>
                </a:lnTo>
                <a:lnTo>
                  <a:pt x="6303209" y="6303208"/>
                </a:lnTo>
                <a:lnTo>
                  <a:pt x="0" y="6303208"/>
                </a:lnTo>
                <a:lnTo>
                  <a:pt x="0" y="0"/>
                </a:lnTo>
                <a:close/>
              </a:path>
            </a:pathLst>
          </a:custGeom>
          <a:blipFill>
            <a:blip r:embed="rId6">
              <a:alphaModFix amt="96000"/>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rot="-5400000">
            <a:off x="1629316" y="6900536"/>
            <a:ext cx="413551" cy="4580320"/>
            <a:chOff x="0" y="0"/>
            <a:chExt cx="2354580" cy="26078363"/>
          </a:xfrm>
        </p:grpSpPr>
        <p:sp>
          <p:nvSpPr>
            <p:cNvPr id="7" name="Freeform 7"/>
            <p:cNvSpPr/>
            <p:nvPr/>
          </p:nvSpPr>
          <p:spPr>
            <a:xfrm>
              <a:off x="0" y="0"/>
              <a:ext cx="2353310" cy="26078362"/>
            </a:xfrm>
            <a:custGeom>
              <a:avLst/>
              <a:gdLst/>
              <a:ahLst/>
              <a:cxnLst/>
              <a:rect l="l" t="t" r="r" b="b"/>
              <a:pathLst>
                <a:path w="2353310" h="26078362">
                  <a:moveTo>
                    <a:pt x="784860" y="26011054"/>
                  </a:moveTo>
                  <a:cubicBezTo>
                    <a:pt x="905510" y="26051694"/>
                    <a:pt x="1042670" y="26078362"/>
                    <a:pt x="1177290" y="26078362"/>
                  </a:cubicBezTo>
                  <a:cubicBezTo>
                    <a:pt x="1311910" y="26078362"/>
                    <a:pt x="1441450" y="26055504"/>
                    <a:pt x="1560830" y="26014862"/>
                  </a:cubicBezTo>
                  <a:cubicBezTo>
                    <a:pt x="1563370" y="26013594"/>
                    <a:pt x="1565910" y="26013594"/>
                    <a:pt x="1568450" y="26012322"/>
                  </a:cubicBezTo>
                  <a:cubicBezTo>
                    <a:pt x="2016760" y="25849763"/>
                    <a:pt x="2346960" y="25420503"/>
                    <a:pt x="2353310" y="24847440"/>
                  </a:cubicBezTo>
                  <a:lnTo>
                    <a:pt x="2353310" y="0"/>
                  </a:lnTo>
                  <a:lnTo>
                    <a:pt x="0" y="0"/>
                  </a:lnTo>
                  <a:lnTo>
                    <a:pt x="0" y="24828316"/>
                  </a:lnTo>
                  <a:cubicBezTo>
                    <a:pt x="6350" y="25423042"/>
                    <a:pt x="331470" y="25852303"/>
                    <a:pt x="784860" y="26011054"/>
                  </a:cubicBezTo>
                  <a:close/>
                </a:path>
              </a:pathLst>
            </a:custGeom>
            <a:solidFill>
              <a:srgbClr val="000000"/>
            </a:solidFill>
          </p:spPr>
        </p:sp>
      </p:grpSp>
      <p:sp>
        <p:nvSpPr>
          <p:cNvPr id="8" name="TextBox 8"/>
          <p:cNvSpPr txBox="1"/>
          <p:nvPr/>
        </p:nvSpPr>
        <p:spPr>
          <a:xfrm>
            <a:off x="1143000" y="2366284"/>
            <a:ext cx="9823514" cy="6736781"/>
          </a:xfrm>
          <a:prstGeom prst="rect">
            <a:avLst/>
          </a:prstGeom>
        </p:spPr>
        <p:txBody>
          <a:bodyPr lIns="0" tIns="0" rIns="0" bIns="0" rtlCol="0" anchor="t">
            <a:spAutoFit/>
          </a:bodyPr>
          <a:lstStyle/>
          <a:p>
            <a:pPr marL="813542" lvl="1" indent="-406771" algn="l">
              <a:lnSpc>
                <a:spcPts val="5275"/>
              </a:lnSpc>
              <a:buFont typeface="Arial"/>
              <a:buChar char="•"/>
            </a:pPr>
            <a:r>
              <a:rPr lang="en-US" sz="3768" b="1" dirty="0" err="1">
                <a:solidFill>
                  <a:srgbClr val="000000"/>
                </a:solidFill>
                <a:latin typeface="Arial" panose="020B0604020202020204" pitchFamily="34" charset="0"/>
                <a:ea typeface="Josefin Sans Bold"/>
                <a:cs typeface="Arial" panose="020B0604020202020204" pitchFamily="34" charset="0"/>
                <a:sym typeface="Josefin Sans Bold"/>
              </a:rPr>
              <a:t>Шифрование</a:t>
            </a:r>
            <a:r>
              <a:rPr lang="en-US" sz="3768" b="1" dirty="0">
                <a:solidFill>
                  <a:srgbClr val="000000"/>
                </a:solidFill>
                <a:latin typeface="Arial" panose="020B0604020202020204" pitchFamily="34" charset="0"/>
                <a:ea typeface="Josefin Sans Bold"/>
                <a:cs typeface="Arial" panose="020B0604020202020204" pitchFamily="34" charset="0"/>
                <a:sym typeface="Josefin Sans Bold"/>
              </a:rPr>
              <a:t> </a:t>
            </a:r>
            <a:r>
              <a:rPr lang="en-US" sz="3768" b="1" dirty="0" err="1">
                <a:solidFill>
                  <a:srgbClr val="000000"/>
                </a:solidFill>
                <a:latin typeface="Arial" panose="020B0604020202020204" pitchFamily="34" charset="0"/>
                <a:ea typeface="Josefin Sans Bold"/>
                <a:cs typeface="Arial" panose="020B0604020202020204" pitchFamily="34" charset="0"/>
                <a:sym typeface="Josefin Sans Bold"/>
              </a:rPr>
              <a:t>данных</a:t>
            </a:r>
            <a:r>
              <a:rPr lang="en-US" sz="3768" b="1" dirty="0">
                <a:solidFill>
                  <a:srgbClr val="000000"/>
                </a:solidFill>
                <a:latin typeface="Arial" panose="020B0604020202020204" pitchFamily="34" charset="0"/>
                <a:ea typeface="Josefin Sans Bold"/>
                <a:cs typeface="Arial" panose="020B0604020202020204" pitchFamily="34" charset="0"/>
                <a:sym typeface="Josefin Sans Bold"/>
              </a:rPr>
              <a:t>: </a:t>
            </a:r>
            <a:r>
              <a:rPr lang="en-US" sz="3768" dirty="0" err="1">
                <a:solidFill>
                  <a:srgbClr val="000000"/>
                </a:solidFill>
                <a:latin typeface="Arial" panose="020B0604020202020204" pitchFamily="34" charset="0"/>
                <a:ea typeface="Josefin Sans"/>
                <a:cs typeface="Arial" panose="020B0604020202020204" pitchFamily="34" charset="0"/>
                <a:sym typeface="Josefin Sans"/>
              </a:rPr>
              <a:t>Преобразование</a:t>
            </a:r>
            <a:r>
              <a:rPr lang="en-US" sz="3768" dirty="0">
                <a:solidFill>
                  <a:srgbClr val="000000"/>
                </a:solidFill>
                <a:latin typeface="Arial" panose="020B0604020202020204" pitchFamily="34" charset="0"/>
                <a:ea typeface="Josefin Sans"/>
                <a:cs typeface="Arial" panose="020B0604020202020204" pitchFamily="34" charset="0"/>
                <a:sym typeface="Josefin Sans"/>
              </a:rPr>
              <a:t> </a:t>
            </a:r>
            <a:r>
              <a:rPr lang="en-US" sz="3768" dirty="0" err="1">
                <a:solidFill>
                  <a:srgbClr val="000000"/>
                </a:solidFill>
                <a:latin typeface="Arial" panose="020B0604020202020204" pitchFamily="34" charset="0"/>
                <a:ea typeface="Josefin Sans"/>
                <a:cs typeface="Arial" panose="020B0604020202020204" pitchFamily="34" charset="0"/>
                <a:sym typeface="Josefin Sans"/>
              </a:rPr>
              <a:t>данных</a:t>
            </a:r>
            <a:r>
              <a:rPr lang="en-US" sz="3768" dirty="0">
                <a:solidFill>
                  <a:srgbClr val="000000"/>
                </a:solidFill>
                <a:latin typeface="Arial" panose="020B0604020202020204" pitchFamily="34" charset="0"/>
                <a:ea typeface="Josefin Sans"/>
                <a:cs typeface="Arial" panose="020B0604020202020204" pitchFamily="34" charset="0"/>
                <a:sym typeface="Josefin Sans"/>
              </a:rPr>
              <a:t> в </a:t>
            </a:r>
            <a:r>
              <a:rPr lang="en-US" sz="3768" dirty="0" err="1">
                <a:solidFill>
                  <a:srgbClr val="000000"/>
                </a:solidFill>
                <a:latin typeface="Arial" panose="020B0604020202020204" pitchFamily="34" charset="0"/>
                <a:ea typeface="Josefin Sans"/>
                <a:cs typeface="Arial" panose="020B0604020202020204" pitchFamily="34" charset="0"/>
                <a:sym typeface="Josefin Sans"/>
              </a:rPr>
              <a:t>нечитаемый</a:t>
            </a:r>
            <a:r>
              <a:rPr lang="en-US" sz="3768" dirty="0">
                <a:solidFill>
                  <a:srgbClr val="000000"/>
                </a:solidFill>
                <a:latin typeface="Arial" panose="020B0604020202020204" pitchFamily="34" charset="0"/>
                <a:ea typeface="Josefin Sans"/>
                <a:cs typeface="Arial" panose="020B0604020202020204" pitchFamily="34" charset="0"/>
                <a:sym typeface="Josefin Sans"/>
              </a:rPr>
              <a:t> </a:t>
            </a:r>
            <a:r>
              <a:rPr lang="en-US" sz="3768" dirty="0" err="1">
                <a:solidFill>
                  <a:srgbClr val="000000"/>
                </a:solidFill>
                <a:latin typeface="Arial" panose="020B0604020202020204" pitchFamily="34" charset="0"/>
                <a:ea typeface="Josefin Sans"/>
                <a:cs typeface="Arial" panose="020B0604020202020204" pitchFamily="34" charset="0"/>
                <a:sym typeface="Josefin Sans"/>
              </a:rPr>
              <a:t>формат</a:t>
            </a:r>
            <a:r>
              <a:rPr lang="en-US" sz="3768" dirty="0">
                <a:solidFill>
                  <a:srgbClr val="000000"/>
                </a:solidFill>
                <a:latin typeface="Arial" panose="020B0604020202020204" pitchFamily="34" charset="0"/>
                <a:ea typeface="Josefin Sans"/>
                <a:cs typeface="Arial" panose="020B0604020202020204" pitchFamily="34" charset="0"/>
                <a:sym typeface="Josefin Sans"/>
              </a:rPr>
              <a:t>.</a:t>
            </a:r>
          </a:p>
          <a:p>
            <a:pPr marL="813542" lvl="1" indent="-406771" algn="l">
              <a:lnSpc>
                <a:spcPts val="5275"/>
              </a:lnSpc>
              <a:buFont typeface="Arial"/>
              <a:buChar char="•"/>
            </a:pPr>
            <a:r>
              <a:rPr lang="en-US" sz="3768" b="1" dirty="0" err="1">
                <a:solidFill>
                  <a:srgbClr val="000000"/>
                </a:solidFill>
                <a:latin typeface="Arial" panose="020B0604020202020204" pitchFamily="34" charset="0"/>
                <a:ea typeface="Josefin Sans Bold"/>
                <a:cs typeface="Arial" panose="020B0604020202020204" pitchFamily="34" charset="0"/>
                <a:sym typeface="Josefin Sans Bold"/>
              </a:rPr>
              <a:t>Безопасное</a:t>
            </a:r>
            <a:r>
              <a:rPr lang="en-US" sz="3768" b="1" dirty="0">
                <a:solidFill>
                  <a:srgbClr val="000000"/>
                </a:solidFill>
                <a:latin typeface="Arial" panose="020B0604020202020204" pitchFamily="34" charset="0"/>
                <a:ea typeface="Josefin Sans Bold"/>
                <a:cs typeface="Arial" panose="020B0604020202020204" pitchFamily="34" charset="0"/>
                <a:sym typeface="Josefin Sans Bold"/>
              </a:rPr>
              <a:t> </a:t>
            </a:r>
            <a:r>
              <a:rPr lang="en-US" sz="3768" b="1" dirty="0" err="1">
                <a:solidFill>
                  <a:srgbClr val="000000"/>
                </a:solidFill>
                <a:latin typeface="Arial" panose="020B0604020202020204" pitchFamily="34" charset="0"/>
                <a:ea typeface="Josefin Sans Bold"/>
                <a:cs typeface="Arial" panose="020B0604020202020204" pitchFamily="34" charset="0"/>
                <a:sym typeface="Josefin Sans Bold"/>
              </a:rPr>
              <a:t>хранение</a:t>
            </a:r>
            <a:r>
              <a:rPr lang="en-US" sz="3768" b="1" dirty="0">
                <a:solidFill>
                  <a:srgbClr val="000000"/>
                </a:solidFill>
                <a:latin typeface="Arial" panose="020B0604020202020204" pitchFamily="34" charset="0"/>
                <a:ea typeface="Josefin Sans Bold"/>
                <a:cs typeface="Arial" panose="020B0604020202020204" pitchFamily="34" charset="0"/>
                <a:sym typeface="Josefin Sans Bold"/>
              </a:rPr>
              <a:t> </a:t>
            </a:r>
            <a:r>
              <a:rPr lang="en-US" sz="3768" b="1" dirty="0" err="1">
                <a:solidFill>
                  <a:srgbClr val="000000"/>
                </a:solidFill>
                <a:latin typeface="Arial" panose="020B0604020202020204" pitchFamily="34" charset="0"/>
                <a:ea typeface="Josefin Sans Bold"/>
                <a:cs typeface="Arial" panose="020B0604020202020204" pitchFamily="34" charset="0"/>
                <a:sym typeface="Josefin Sans Bold"/>
              </a:rPr>
              <a:t>ключей</a:t>
            </a:r>
            <a:r>
              <a:rPr lang="en-US" sz="3768" b="1" dirty="0">
                <a:solidFill>
                  <a:srgbClr val="000000"/>
                </a:solidFill>
                <a:latin typeface="Arial" panose="020B0604020202020204" pitchFamily="34" charset="0"/>
                <a:ea typeface="Josefin Sans Bold"/>
                <a:cs typeface="Arial" panose="020B0604020202020204" pitchFamily="34" charset="0"/>
                <a:sym typeface="Josefin Sans Bold"/>
              </a:rPr>
              <a:t>: </a:t>
            </a:r>
            <a:r>
              <a:rPr lang="en-US" sz="3768" dirty="0" err="1">
                <a:solidFill>
                  <a:srgbClr val="000000"/>
                </a:solidFill>
                <a:latin typeface="Arial" panose="020B0604020202020204" pitchFamily="34" charset="0"/>
                <a:ea typeface="Josefin Sans"/>
                <a:cs typeface="Arial" panose="020B0604020202020204" pitchFamily="34" charset="0"/>
                <a:sym typeface="Josefin Sans"/>
              </a:rPr>
              <a:t>Использование</a:t>
            </a:r>
            <a:r>
              <a:rPr lang="en-US" sz="3768" dirty="0">
                <a:solidFill>
                  <a:srgbClr val="000000"/>
                </a:solidFill>
                <a:latin typeface="Arial" panose="020B0604020202020204" pitchFamily="34" charset="0"/>
                <a:ea typeface="Josefin Sans"/>
                <a:cs typeface="Arial" panose="020B0604020202020204" pitchFamily="34" charset="0"/>
                <a:sym typeface="Josefin Sans"/>
              </a:rPr>
              <a:t> Android Keystore </a:t>
            </a:r>
            <a:r>
              <a:rPr lang="en-US" sz="3768" dirty="0" err="1">
                <a:solidFill>
                  <a:srgbClr val="000000"/>
                </a:solidFill>
                <a:latin typeface="Arial" panose="020B0604020202020204" pitchFamily="34" charset="0"/>
                <a:ea typeface="Josefin Sans"/>
                <a:cs typeface="Arial" panose="020B0604020202020204" pitchFamily="34" charset="0"/>
                <a:sym typeface="Josefin Sans"/>
              </a:rPr>
              <a:t>для</a:t>
            </a:r>
            <a:r>
              <a:rPr lang="en-US" sz="3768" dirty="0">
                <a:solidFill>
                  <a:srgbClr val="000000"/>
                </a:solidFill>
                <a:latin typeface="Arial" panose="020B0604020202020204" pitchFamily="34" charset="0"/>
                <a:ea typeface="Josefin Sans"/>
                <a:cs typeface="Arial" panose="020B0604020202020204" pitchFamily="34" charset="0"/>
                <a:sym typeface="Josefin Sans"/>
              </a:rPr>
              <a:t> </a:t>
            </a:r>
            <a:r>
              <a:rPr lang="en-US" sz="3768" dirty="0" err="1">
                <a:solidFill>
                  <a:srgbClr val="000000"/>
                </a:solidFill>
                <a:latin typeface="Arial" panose="020B0604020202020204" pitchFamily="34" charset="0"/>
                <a:ea typeface="Josefin Sans"/>
                <a:cs typeface="Arial" panose="020B0604020202020204" pitchFamily="34" charset="0"/>
                <a:sym typeface="Josefin Sans"/>
              </a:rPr>
              <a:t>хранения</a:t>
            </a:r>
            <a:r>
              <a:rPr lang="en-US" sz="3768" dirty="0">
                <a:solidFill>
                  <a:srgbClr val="000000"/>
                </a:solidFill>
                <a:latin typeface="Arial" panose="020B0604020202020204" pitchFamily="34" charset="0"/>
                <a:ea typeface="Josefin Sans"/>
                <a:cs typeface="Arial" panose="020B0604020202020204" pitchFamily="34" charset="0"/>
                <a:sym typeface="Josefin Sans"/>
              </a:rPr>
              <a:t> </a:t>
            </a:r>
            <a:r>
              <a:rPr lang="en-US" sz="3768" dirty="0" err="1">
                <a:solidFill>
                  <a:srgbClr val="000000"/>
                </a:solidFill>
                <a:latin typeface="Arial" panose="020B0604020202020204" pitchFamily="34" charset="0"/>
                <a:ea typeface="Josefin Sans"/>
                <a:cs typeface="Arial" panose="020B0604020202020204" pitchFamily="34" charset="0"/>
                <a:sym typeface="Josefin Sans"/>
              </a:rPr>
              <a:t>криптографических</a:t>
            </a:r>
            <a:r>
              <a:rPr lang="en-US" sz="3768" dirty="0">
                <a:solidFill>
                  <a:srgbClr val="000000"/>
                </a:solidFill>
                <a:latin typeface="Arial" panose="020B0604020202020204" pitchFamily="34" charset="0"/>
                <a:ea typeface="Josefin Sans"/>
                <a:cs typeface="Arial" panose="020B0604020202020204" pitchFamily="34" charset="0"/>
                <a:sym typeface="Josefin Sans"/>
              </a:rPr>
              <a:t> </a:t>
            </a:r>
            <a:r>
              <a:rPr lang="en-US" sz="3768" dirty="0" err="1">
                <a:solidFill>
                  <a:srgbClr val="000000"/>
                </a:solidFill>
                <a:latin typeface="Arial" panose="020B0604020202020204" pitchFamily="34" charset="0"/>
                <a:ea typeface="Josefin Sans"/>
                <a:cs typeface="Arial" panose="020B0604020202020204" pitchFamily="34" charset="0"/>
                <a:sym typeface="Josefin Sans"/>
              </a:rPr>
              <a:t>ключей</a:t>
            </a:r>
            <a:r>
              <a:rPr lang="en-US" sz="3768" dirty="0">
                <a:solidFill>
                  <a:srgbClr val="000000"/>
                </a:solidFill>
                <a:latin typeface="Arial" panose="020B0604020202020204" pitchFamily="34" charset="0"/>
                <a:ea typeface="Josefin Sans"/>
                <a:cs typeface="Arial" panose="020B0604020202020204" pitchFamily="34" charset="0"/>
                <a:sym typeface="Josefin Sans"/>
              </a:rPr>
              <a:t>.</a:t>
            </a:r>
          </a:p>
          <a:p>
            <a:pPr marL="813542" lvl="1" indent="-406771" algn="l">
              <a:lnSpc>
                <a:spcPts val="5275"/>
              </a:lnSpc>
              <a:buFont typeface="Arial"/>
              <a:buChar char="•"/>
            </a:pPr>
            <a:r>
              <a:rPr lang="en-US" sz="3768" b="1" dirty="0" err="1">
                <a:solidFill>
                  <a:srgbClr val="000000"/>
                </a:solidFill>
                <a:latin typeface="Arial" panose="020B0604020202020204" pitchFamily="34" charset="0"/>
                <a:ea typeface="Josefin Sans Bold"/>
                <a:cs typeface="Arial" panose="020B0604020202020204" pitchFamily="34" charset="0"/>
                <a:sym typeface="Josefin Sans Bold"/>
              </a:rPr>
              <a:t>Защита</a:t>
            </a:r>
            <a:r>
              <a:rPr lang="en-US" sz="3768" b="1" dirty="0">
                <a:solidFill>
                  <a:srgbClr val="000000"/>
                </a:solidFill>
                <a:latin typeface="Arial" panose="020B0604020202020204" pitchFamily="34" charset="0"/>
                <a:ea typeface="Josefin Sans Bold"/>
                <a:cs typeface="Arial" panose="020B0604020202020204" pitchFamily="34" charset="0"/>
                <a:sym typeface="Josefin Sans Bold"/>
              </a:rPr>
              <a:t> </a:t>
            </a:r>
            <a:r>
              <a:rPr lang="en-US" sz="3768" b="1" dirty="0" err="1">
                <a:solidFill>
                  <a:srgbClr val="000000"/>
                </a:solidFill>
                <a:latin typeface="Arial" panose="020B0604020202020204" pitchFamily="34" charset="0"/>
                <a:ea typeface="Josefin Sans Bold"/>
                <a:cs typeface="Arial" panose="020B0604020202020204" pitchFamily="34" charset="0"/>
                <a:sym typeface="Josefin Sans Bold"/>
              </a:rPr>
              <a:t>от</a:t>
            </a:r>
            <a:r>
              <a:rPr lang="en-US" sz="3768" b="1" dirty="0">
                <a:solidFill>
                  <a:srgbClr val="000000"/>
                </a:solidFill>
                <a:latin typeface="Arial" panose="020B0604020202020204" pitchFamily="34" charset="0"/>
                <a:ea typeface="Josefin Sans Bold"/>
                <a:cs typeface="Arial" panose="020B0604020202020204" pitchFamily="34" charset="0"/>
                <a:sym typeface="Josefin Sans Bold"/>
              </a:rPr>
              <a:t> </a:t>
            </a:r>
            <a:r>
              <a:rPr lang="en-US" sz="3768" b="1" dirty="0" err="1">
                <a:solidFill>
                  <a:srgbClr val="000000"/>
                </a:solidFill>
                <a:latin typeface="Arial" panose="020B0604020202020204" pitchFamily="34" charset="0"/>
                <a:ea typeface="Josefin Sans Bold"/>
                <a:cs typeface="Arial" panose="020B0604020202020204" pitchFamily="34" charset="0"/>
                <a:sym typeface="Josefin Sans Bold"/>
              </a:rPr>
              <a:t>обратной</a:t>
            </a:r>
            <a:r>
              <a:rPr lang="en-US" sz="3768" b="1" dirty="0">
                <a:solidFill>
                  <a:srgbClr val="000000"/>
                </a:solidFill>
                <a:latin typeface="Arial" panose="020B0604020202020204" pitchFamily="34" charset="0"/>
                <a:ea typeface="Josefin Sans Bold"/>
                <a:cs typeface="Arial" panose="020B0604020202020204" pitchFamily="34" charset="0"/>
                <a:sym typeface="Josefin Sans Bold"/>
              </a:rPr>
              <a:t> </a:t>
            </a:r>
            <a:r>
              <a:rPr lang="en-US" sz="3768" b="1" dirty="0" err="1">
                <a:solidFill>
                  <a:srgbClr val="000000"/>
                </a:solidFill>
                <a:latin typeface="Arial" panose="020B0604020202020204" pitchFamily="34" charset="0"/>
                <a:ea typeface="Josefin Sans Bold"/>
                <a:cs typeface="Arial" panose="020B0604020202020204" pitchFamily="34" charset="0"/>
                <a:sym typeface="Josefin Sans Bold"/>
              </a:rPr>
              <a:t>разработки</a:t>
            </a:r>
            <a:r>
              <a:rPr lang="en-US" sz="3768" b="1" dirty="0">
                <a:solidFill>
                  <a:srgbClr val="000000"/>
                </a:solidFill>
                <a:latin typeface="Arial" panose="020B0604020202020204" pitchFamily="34" charset="0"/>
                <a:ea typeface="Josefin Sans Bold"/>
                <a:cs typeface="Arial" panose="020B0604020202020204" pitchFamily="34" charset="0"/>
                <a:sym typeface="Josefin Sans Bold"/>
              </a:rPr>
              <a:t>: </a:t>
            </a:r>
            <a:r>
              <a:rPr lang="en-US" sz="3768" dirty="0" err="1">
                <a:solidFill>
                  <a:srgbClr val="000000"/>
                </a:solidFill>
                <a:latin typeface="Arial" panose="020B0604020202020204" pitchFamily="34" charset="0"/>
                <a:ea typeface="Josefin Sans"/>
                <a:cs typeface="Arial" panose="020B0604020202020204" pitchFamily="34" charset="0"/>
                <a:sym typeface="Josefin Sans"/>
              </a:rPr>
              <a:t>Использование</a:t>
            </a:r>
            <a:r>
              <a:rPr lang="en-US" sz="3768" dirty="0">
                <a:solidFill>
                  <a:srgbClr val="000000"/>
                </a:solidFill>
                <a:latin typeface="Arial" panose="020B0604020202020204" pitchFamily="34" charset="0"/>
                <a:ea typeface="Josefin Sans"/>
                <a:cs typeface="Arial" panose="020B0604020202020204" pitchFamily="34" charset="0"/>
                <a:sym typeface="Josefin Sans"/>
              </a:rPr>
              <a:t> </a:t>
            </a:r>
            <a:r>
              <a:rPr lang="en-US" sz="3768" dirty="0" err="1">
                <a:solidFill>
                  <a:srgbClr val="000000"/>
                </a:solidFill>
                <a:latin typeface="Arial" panose="020B0604020202020204" pitchFamily="34" charset="0"/>
                <a:ea typeface="Josefin Sans"/>
                <a:cs typeface="Arial" panose="020B0604020202020204" pitchFamily="34" charset="0"/>
                <a:sym typeface="Josefin Sans"/>
              </a:rPr>
              <a:t>ProGuard</a:t>
            </a:r>
            <a:r>
              <a:rPr lang="en-US" sz="3768" dirty="0">
                <a:solidFill>
                  <a:srgbClr val="000000"/>
                </a:solidFill>
                <a:latin typeface="Arial" panose="020B0604020202020204" pitchFamily="34" charset="0"/>
                <a:ea typeface="Josefin Sans"/>
                <a:cs typeface="Arial" panose="020B0604020202020204" pitchFamily="34" charset="0"/>
                <a:sym typeface="Josefin Sans"/>
              </a:rPr>
              <a:t> и R8 </a:t>
            </a:r>
            <a:r>
              <a:rPr lang="en-US" sz="3768" dirty="0" err="1">
                <a:solidFill>
                  <a:srgbClr val="000000"/>
                </a:solidFill>
                <a:latin typeface="Arial" panose="020B0604020202020204" pitchFamily="34" charset="0"/>
                <a:ea typeface="Josefin Sans"/>
                <a:cs typeface="Arial" panose="020B0604020202020204" pitchFamily="34" charset="0"/>
                <a:sym typeface="Josefin Sans"/>
              </a:rPr>
              <a:t>для</a:t>
            </a:r>
            <a:r>
              <a:rPr lang="en-US" sz="3768" dirty="0">
                <a:solidFill>
                  <a:srgbClr val="000000"/>
                </a:solidFill>
                <a:latin typeface="Arial" panose="020B0604020202020204" pitchFamily="34" charset="0"/>
                <a:ea typeface="Josefin Sans"/>
                <a:cs typeface="Arial" panose="020B0604020202020204" pitchFamily="34" charset="0"/>
                <a:sym typeface="Josefin Sans"/>
              </a:rPr>
              <a:t> </a:t>
            </a:r>
            <a:r>
              <a:rPr lang="en-US" sz="3768" dirty="0" err="1">
                <a:solidFill>
                  <a:srgbClr val="000000"/>
                </a:solidFill>
                <a:latin typeface="Arial" panose="020B0604020202020204" pitchFamily="34" charset="0"/>
                <a:ea typeface="Josefin Sans"/>
                <a:cs typeface="Arial" panose="020B0604020202020204" pitchFamily="34" charset="0"/>
                <a:sym typeface="Josefin Sans"/>
              </a:rPr>
              <a:t>обфускации</a:t>
            </a:r>
            <a:r>
              <a:rPr lang="en-US" sz="3768" dirty="0">
                <a:solidFill>
                  <a:srgbClr val="000000"/>
                </a:solidFill>
                <a:latin typeface="Arial" panose="020B0604020202020204" pitchFamily="34" charset="0"/>
                <a:ea typeface="Josefin Sans"/>
                <a:cs typeface="Arial" panose="020B0604020202020204" pitchFamily="34" charset="0"/>
                <a:sym typeface="Josefin Sans"/>
              </a:rPr>
              <a:t> </a:t>
            </a:r>
            <a:r>
              <a:rPr lang="en-US" sz="3768" dirty="0" err="1">
                <a:solidFill>
                  <a:srgbClr val="000000"/>
                </a:solidFill>
                <a:latin typeface="Arial" panose="020B0604020202020204" pitchFamily="34" charset="0"/>
                <a:ea typeface="Josefin Sans"/>
                <a:cs typeface="Arial" panose="020B0604020202020204" pitchFamily="34" charset="0"/>
                <a:sym typeface="Josefin Sans"/>
              </a:rPr>
              <a:t>кода</a:t>
            </a:r>
            <a:r>
              <a:rPr lang="en-US" sz="3768" dirty="0">
                <a:solidFill>
                  <a:srgbClr val="000000"/>
                </a:solidFill>
                <a:latin typeface="Arial" panose="020B0604020202020204" pitchFamily="34" charset="0"/>
                <a:ea typeface="Josefin Sans"/>
                <a:cs typeface="Arial" panose="020B0604020202020204" pitchFamily="34" charset="0"/>
                <a:sym typeface="Josefin Sans"/>
              </a:rPr>
              <a:t>.</a:t>
            </a:r>
          </a:p>
          <a:p>
            <a:pPr algn="l">
              <a:lnSpc>
                <a:spcPts val="5275"/>
              </a:lnSpc>
            </a:pPr>
            <a:endParaRPr lang="en-US" sz="3768" dirty="0">
              <a:solidFill>
                <a:srgbClr val="000000"/>
              </a:solidFill>
              <a:latin typeface="Arial" panose="020B0604020202020204" pitchFamily="34" charset="0"/>
              <a:ea typeface="Josefin Sans"/>
              <a:cs typeface="Arial" panose="020B0604020202020204" pitchFamily="34" charset="0"/>
              <a:sym typeface="Josefi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E1805BCC-A19E-9030-DAF0-FBD5DE9631BE}"/>
              </a:ext>
            </a:extLst>
          </p:cNvPr>
          <p:cNvPicPr>
            <a:picLocks noChangeAspect="1"/>
          </p:cNvPicPr>
          <p:nvPr/>
        </p:nvPicPr>
        <p:blipFill>
          <a:blip r:embed="rId3"/>
          <a:stretch>
            <a:fillRect/>
          </a:stretch>
        </p:blipFill>
        <p:spPr>
          <a:xfrm>
            <a:off x="-228600" y="-2705100"/>
            <a:ext cx="18745200" cy="12729638"/>
          </a:xfrm>
          <a:prstGeom prst="rect">
            <a:avLst/>
          </a:prstGeom>
        </p:spPr>
      </p:pic>
    </p:spTree>
    <p:extLst>
      <p:ext uri="{BB962C8B-B14F-4D97-AF65-F5344CB8AC3E}">
        <p14:creationId xmlns:p14="http://schemas.microsoft.com/office/powerpoint/2010/main" val="3429099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E9B86CA6-CDCD-4E6F-8F4F-067FEEE26F71}"/>
              </a:ext>
            </a:extLst>
          </p:cNvPr>
          <p:cNvPicPr>
            <a:picLocks noChangeAspect="1"/>
          </p:cNvPicPr>
          <p:nvPr/>
        </p:nvPicPr>
        <p:blipFill>
          <a:blip r:embed="rId3"/>
          <a:stretch>
            <a:fillRect/>
          </a:stretch>
        </p:blipFill>
        <p:spPr>
          <a:xfrm>
            <a:off x="-1676400" y="3848100"/>
            <a:ext cx="11469667" cy="6438900"/>
          </a:xfrm>
          <a:prstGeom prst="flowChartAlternateProcess">
            <a:avLst/>
          </a:prstGeom>
        </p:spPr>
      </p:pic>
      <p:pic>
        <p:nvPicPr>
          <p:cNvPr id="5" name="Рисунок 4">
            <a:extLst>
              <a:ext uri="{FF2B5EF4-FFF2-40B4-BE49-F238E27FC236}">
                <a16:creationId xmlns:a16="http://schemas.microsoft.com/office/drawing/2014/main" id="{CAEF1C77-F71C-2E02-C457-C5DEE39520B2}"/>
              </a:ext>
            </a:extLst>
          </p:cNvPr>
          <p:cNvPicPr>
            <a:picLocks noChangeAspect="1"/>
          </p:cNvPicPr>
          <p:nvPr/>
        </p:nvPicPr>
        <p:blipFill>
          <a:blip r:embed="rId4"/>
          <a:stretch>
            <a:fillRect/>
          </a:stretch>
        </p:blipFill>
        <p:spPr>
          <a:xfrm>
            <a:off x="10744200" y="-419100"/>
            <a:ext cx="8735644" cy="4953691"/>
          </a:xfrm>
          <a:prstGeom prst="flowChartAlternateProcess">
            <a:avLst/>
          </a:prstGeom>
        </p:spPr>
      </p:pic>
      <p:sp>
        <p:nvSpPr>
          <p:cNvPr id="6" name="AutoShape 2">
            <a:extLst>
              <a:ext uri="{FF2B5EF4-FFF2-40B4-BE49-F238E27FC236}">
                <a16:creationId xmlns:a16="http://schemas.microsoft.com/office/drawing/2014/main" id="{B2C4709C-BD8B-BEA2-A19E-FE7F416ADF9C}"/>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TextBox 7">
            <a:extLst>
              <a:ext uri="{FF2B5EF4-FFF2-40B4-BE49-F238E27FC236}">
                <a16:creationId xmlns:a16="http://schemas.microsoft.com/office/drawing/2014/main" id="{43FD37FB-BC43-C5FF-6085-16FED79A410B}"/>
              </a:ext>
            </a:extLst>
          </p:cNvPr>
          <p:cNvSpPr txBox="1"/>
          <p:nvPr/>
        </p:nvSpPr>
        <p:spPr>
          <a:xfrm>
            <a:off x="1905000" y="1257300"/>
            <a:ext cx="10573964" cy="1200329"/>
          </a:xfrm>
          <a:prstGeom prst="rect">
            <a:avLst/>
          </a:prstGeom>
          <a:noFill/>
        </p:spPr>
        <p:txBody>
          <a:bodyPr wrap="square">
            <a:spAutoFit/>
          </a:bodyPr>
          <a:lstStyle/>
          <a:p>
            <a:r>
              <a:rPr lang="en-US" sz="7200" b="1" i="0" dirty="0">
                <a:solidFill>
                  <a:srgbClr val="000000"/>
                </a:solidFill>
                <a:effectLst/>
                <a:latin typeface="Google Sans"/>
              </a:rPr>
              <a:t>Authentication </a:t>
            </a:r>
            <a:endParaRPr lang="ru-RU" sz="7200" b="1" dirty="0"/>
          </a:p>
        </p:txBody>
      </p:sp>
    </p:spTree>
    <p:extLst>
      <p:ext uri="{BB962C8B-B14F-4D97-AF65-F5344CB8AC3E}">
        <p14:creationId xmlns:p14="http://schemas.microsoft.com/office/powerpoint/2010/main" val="4155875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B2C4709C-BD8B-BEA2-A19E-FE7F416ADF9C}"/>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100" name="Picture 4" descr="Поток аутентификации">
            <a:extLst>
              <a:ext uri="{FF2B5EF4-FFF2-40B4-BE49-F238E27FC236}">
                <a16:creationId xmlns:a16="http://schemas.microsoft.com/office/drawing/2014/main" id="{5047E5EB-FF5E-F200-D3E8-763E81D7C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52400"/>
            <a:ext cx="12801600" cy="1013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081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B2C4709C-BD8B-BEA2-A19E-FE7F416ADF9C}"/>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050" name="Picture 2">
            <a:extLst>
              <a:ext uri="{FF2B5EF4-FFF2-40B4-BE49-F238E27FC236}">
                <a16:creationId xmlns:a16="http://schemas.microsoft.com/office/drawing/2014/main" id="{E24A5884-50F8-5CD1-E8DD-BE42AB2DC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76396"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5670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225</TotalTime>
  <Words>2168</Words>
  <Application>Microsoft Office PowerPoint</Application>
  <PresentationFormat>Произвольный</PresentationFormat>
  <Paragraphs>197</Paragraphs>
  <Slides>19</Slides>
  <Notes>16</Notes>
  <HiddenSlides>0</HiddenSlides>
  <MMClips>0</MMClips>
  <ScaleCrop>false</ScaleCrop>
  <HeadingPairs>
    <vt:vector size="6" baseType="variant">
      <vt:variant>
        <vt:lpstr>Использованные шрифты</vt:lpstr>
      </vt:variant>
      <vt:variant>
        <vt:i4>15</vt:i4>
      </vt:variant>
      <vt:variant>
        <vt:lpstr>Тема</vt:lpstr>
      </vt:variant>
      <vt:variant>
        <vt:i4>1</vt:i4>
      </vt:variant>
      <vt:variant>
        <vt:lpstr>Заголовки слайдов</vt:lpstr>
      </vt:variant>
      <vt:variant>
        <vt:i4>19</vt:i4>
      </vt:variant>
    </vt:vector>
  </HeadingPairs>
  <TitlesOfParts>
    <vt:vector size="35" baseType="lpstr">
      <vt:lpstr>Arial Unicode Bold</vt:lpstr>
      <vt:lpstr>Josefin Sans</vt:lpstr>
      <vt:lpstr>source-serif-pro</vt:lpstr>
      <vt:lpstr>Calibri</vt:lpstr>
      <vt:lpstr>-apple-system</vt:lpstr>
      <vt:lpstr>League Spartan</vt:lpstr>
      <vt:lpstr>Impact</vt:lpstr>
      <vt:lpstr>Google Sans</vt:lpstr>
      <vt:lpstr>Inter</vt:lpstr>
      <vt:lpstr>sohne</vt:lpstr>
      <vt:lpstr>Google Sans Text</vt:lpstr>
      <vt:lpstr>Aptos</vt:lpstr>
      <vt:lpstr>Arial Black</vt:lpstr>
      <vt:lpstr>Arial</vt:lpstr>
      <vt:lpstr>YS Text</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Plan</dc:title>
  <dc:creator>I</dc:creator>
  <cp:lastModifiedBy>I</cp:lastModifiedBy>
  <cp:revision>7</cp:revision>
  <dcterms:created xsi:type="dcterms:W3CDTF">2006-08-16T00:00:00Z</dcterms:created>
  <dcterms:modified xsi:type="dcterms:W3CDTF">2025-02-05T09:04:28Z</dcterms:modified>
  <dc:identifier>DAGdjaMrpOU</dc:identifier>
</cp:coreProperties>
</file>